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9" r:id="rId3"/>
    <p:sldId id="284" r:id="rId4"/>
    <p:sldId id="263" r:id="rId5"/>
    <p:sldId id="290" r:id="rId6"/>
    <p:sldId id="289" r:id="rId7"/>
    <p:sldId id="285" r:id="rId8"/>
    <p:sldId id="291" r:id="rId9"/>
    <p:sldId id="304" r:id="rId10"/>
    <p:sldId id="292" r:id="rId11"/>
    <p:sldId id="294" r:id="rId12"/>
    <p:sldId id="295" r:id="rId13"/>
    <p:sldId id="267" r:id="rId14"/>
    <p:sldId id="286" r:id="rId15"/>
    <p:sldId id="301" r:id="rId16"/>
    <p:sldId id="302" r:id="rId17"/>
    <p:sldId id="296" r:id="rId18"/>
    <p:sldId id="297" r:id="rId19"/>
    <p:sldId id="298" r:id="rId20"/>
    <p:sldId id="299" r:id="rId21"/>
    <p:sldId id="300" r:id="rId22"/>
    <p:sldId id="287" r:id="rId23"/>
    <p:sldId id="260" r:id="rId24"/>
    <p:sldId id="303" r:id="rId25"/>
    <p:sldId id="288" r:id="rId26"/>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1D4865"/>
    <a:srgbClr val="1D4971"/>
    <a:srgbClr val="FF9999"/>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32" autoAdjust="0"/>
    <p:restoredTop sz="71695" autoAdjust="0"/>
  </p:normalViewPr>
  <p:slideViewPr>
    <p:cSldViewPr snapToGrid="0">
      <p:cViewPr varScale="1">
        <p:scale>
          <a:sx n="86" d="100"/>
          <a:sy n="86" d="100"/>
        </p:scale>
        <p:origin x="267" y="48"/>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隐私保护力度体现在，我对原始社交网络图进行扰动的时候，既添加边噪音又添加节点噪音</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16893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89059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总得来说，我的算法</a:t>
            </a:r>
            <a:r>
              <a:rPr lang="zh-CN" altLang="zh-CN" sz="900" kern="1200" dirty="0">
                <a:solidFill>
                  <a:schemeClr val="tx1"/>
                </a:solidFill>
                <a:effectLst/>
                <a:latin typeface="+mn-lt"/>
                <a:ea typeface="+mn-ea"/>
                <a:cs typeface="+mn-cs"/>
              </a:rPr>
              <a:t>分为两个步骤：</a:t>
            </a:r>
            <a:r>
              <a:rPr lang="en-US" altLang="zh-CN" sz="900" kern="1200" dirty="0">
                <a:solidFill>
                  <a:schemeClr val="tx1"/>
                </a:solidFill>
                <a:effectLst/>
                <a:latin typeface="+mn-lt"/>
                <a:ea typeface="+mn-ea"/>
                <a:cs typeface="+mn-cs"/>
              </a:rPr>
              <a:t>1. </a:t>
            </a:r>
            <a:r>
              <a:rPr lang="zh-CN" altLang="zh-CN" sz="900" kern="1200" dirty="0">
                <a:solidFill>
                  <a:schemeClr val="tx1"/>
                </a:solidFill>
                <a:effectLst/>
                <a:latin typeface="+mn-lt"/>
                <a:ea typeface="+mn-ea"/>
                <a:cs typeface="+mn-cs"/>
              </a:rPr>
              <a:t>通过约束模型，对边权值添加差分隐私噪声，隐私预算为</a:t>
            </a:r>
            <a:r>
              <a:rPr lang="en-US" altLang="zh-CN" sz="900" i="1" kern="1200" dirty="0">
                <a:solidFill>
                  <a:schemeClr val="tx1"/>
                </a:solidFill>
                <a:effectLst/>
                <a:latin typeface="+mn-lt"/>
                <a:ea typeface="+mn-ea"/>
                <a:cs typeface="+mn-cs"/>
              </a:rPr>
              <a:t>ε</a:t>
            </a:r>
            <a:r>
              <a:rPr lang="en-US" altLang="zh-CN" sz="900" kern="1200" baseline="-250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2. </a:t>
            </a:r>
            <a:r>
              <a:rPr lang="zh-CN" altLang="zh-CN" sz="900" kern="1200" dirty="0">
                <a:solidFill>
                  <a:schemeClr val="tx1"/>
                </a:solidFill>
                <a:effectLst/>
                <a:latin typeface="+mn-lt"/>
                <a:ea typeface="+mn-ea"/>
                <a:cs typeface="+mn-cs"/>
              </a:rPr>
              <a:t>节点扰动，即节点的删除和虚假节点的添加，隐私预算为</a:t>
            </a:r>
            <a:r>
              <a:rPr lang="en-US" altLang="zh-CN" sz="900" i="1" kern="1200" dirty="0">
                <a:solidFill>
                  <a:schemeClr val="tx1"/>
                </a:solidFill>
                <a:effectLst/>
                <a:latin typeface="+mn-lt"/>
                <a:ea typeface="+mn-ea"/>
                <a:cs typeface="+mn-cs"/>
              </a:rPr>
              <a:t>ε</a:t>
            </a:r>
            <a:r>
              <a:rPr lang="en-US" altLang="zh-CN" sz="900" kern="1200" baseline="-25000" dirty="0">
                <a:solidFill>
                  <a:schemeClr val="tx1"/>
                </a:solidFill>
                <a:effectLst/>
                <a:latin typeface="+mn-lt"/>
                <a:ea typeface="+mn-ea"/>
                <a:cs typeface="+mn-cs"/>
              </a:rPr>
              <a:t>2</a:t>
            </a:r>
            <a:r>
              <a:rPr lang="zh-CN" altLang="zh-CN" sz="900" kern="1200" dirty="0">
                <a:solidFill>
                  <a:schemeClr val="tx1"/>
                </a:solidFill>
                <a:effectLst/>
                <a:latin typeface="+mn-lt"/>
                <a:ea typeface="+mn-ea"/>
                <a:cs typeface="+mn-cs"/>
              </a:rPr>
              <a:t>，构造噪音边权值的隐私预算为</a:t>
            </a:r>
            <a:r>
              <a:rPr lang="en-US" altLang="zh-CN" sz="900" i="1" kern="1200" dirty="0">
                <a:solidFill>
                  <a:schemeClr val="tx1"/>
                </a:solidFill>
                <a:effectLst/>
                <a:latin typeface="+mn-lt"/>
                <a:ea typeface="+mn-ea"/>
                <a:cs typeface="+mn-cs"/>
              </a:rPr>
              <a:t>ε</a:t>
            </a:r>
            <a:r>
              <a:rPr lang="en-US" altLang="zh-CN" sz="900" kern="1200" baseline="-250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a:t>
            </a:r>
            <a:r>
              <a:rPr lang="zh-CN" altLang="en-US" sz="900" kern="1200" dirty="0">
                <a:solidFill>
                  <a:schemeClr val="tx1"/>
                </a:solidFill>
                <a:effectLst/>
                <a:latin typeface="+mn-lt"/>
                <a:ea typeface="+mn-ea"/>
                <a:cs typeface="+mn-cs"/>
              </a:rPr>
              <a:t>根据差分隐私的序列组合性，</a:t>
            </a:r>
            <a:r>
              <a:rPr lang="en-US" altLang="zh-CN" sz="900" kern="1200" dirty="0" err="1">
                <a:solidFill>
                  <a:schemeClr val="tx1"/>
                </a:solidFill>
                <a:effectLst/>
                <a:latin typeface="+mn-lt"/>
                <a:ea typeface="+mn-ea"/>
                <a:cs typeface="+mn-cs"/>
              </a:rPr>
              <a:t>本算法符合</a:t>
            </a:r>
            <a:r>
              <a:rPr lang="en-US" altLang="zh-CN" sz="900" i="1" kern="1200" dirty="0" err="1">
                <a:solidFill>
                  <a:schemeClr val="tx1"/>
                </a:solidFill>
                <a:effectLst/>
                <a:latin typeface="+mn-lt"/>
                <a:ea typeface="+mn-ea"/>
                <a:cs typeface="+mn-cs"/>
              </a:rPr>
              <a:t>ε</a:t>
            </a:r>
            <a:r>
              <a:rPr lang="en-US" altLang="zh-CN" sz="900" kern="1200" dirty="0" err="1">
                <a:solidFill>
                  <a:schemeClr val="tx1"/>
                </a:solidFill>
                <a:effectLst/>
                <a:latin typeface="+mn-lt"/>
                <a:ea typeface="+mn-ea"/>
                <a:cs typeface="+mn-cs"/>
              </a:rPr>
              <a:t>-差分隐私</a:t>
            </a:r>
            <a:r>
              <a:rPr lang="zh-CN" altLang="en-US" sz="900" kern="1200" dirty="0">
                <a:solidFill>
                  <a:schemeClr val="tx1"/>
                </a:solidFill>
                <a:effectLst/>
                <a:latin typeface="+mn-lt"/>
                <a:ea typeface="+mn-ea"/>
                <a:cs typeface="+mn-cs"/>
              </a:rPr>
              <a:t>。</a:t>
            </a:r>
            <a:endParaRPr lang="zh-CN" altLang="zh-CN" sz="9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67845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511502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我在分别在</a:t>
            </a:r>
            <a:r>
              <a:rPr lang="en-US" altLang="zh-CN" dirty="0"/>
              <a:t>4</a:t>
            </a:r>
            <a:r>
              <a:rPr lang="zh-CN" altLang="en-US" dirty="0"/>
              <a:t>个数据集上对我的匿名保护方案进行了仿真实验，分析了我的方案的</a:t>
            </a:r>
            <a:r>
              <a:rPr lang="zh-CN" altLang="en-US" sz="900" kern="1200" dirty="0">
                <a:solidFill>
                  <a:schemeClr val="tx1"/>
                </a:solidFill>
                <a:effectLst/>
                <a:latin typeface="+mn-lt"/>
                <a:ea typeface="+mn-ea"/>
                <a:cs typeface="+mn-cs"/>
              </a:rPr>
              <a:t>扰动效果和</a:t>
            </a:r>
            <a:r>
              <a:rPr lang="zh-CN" altLang="zh-CN" sz="900" kern="1200" dirty="0">
                <a:solidFill>
                  <a:schemeClr val="tx1"/>
                </a:solidFill>
                <a:effectLst/>
                <a:latin typeface="+mn-lt"/>
                <a:ea typeface="+mn-ea"/>
                <a:cs typeface="+mn-cs"/>
              </a:rPr>
              <a:t>数据可用性</a:t>
            </a:r>
            <a:r>
              <a:rPr lang="zh-CN" altLang="en-US" sz="900" kern="1200" dirty="0">
                <a:solidFill>
                  <a:schemeClr val="tx1"/>
                </a:solidFill>
                <a:effectLst/>
                <a:latin typeface="+mn-lt"/>
                <a:ea typeface="+mn-ea"/>
                <a:cs typeface="+mn-cs"/>
              </a:rPr>
              <a:t>，</a:t>
            </a:r>
            <a:r>
              <a:rPr lang="zh-CN" altLang="en-US" dirty="0"/>
              <a:t>数据集的规模分别是</a:t>
            </a:r>
            <a:r>
              <a:rPr lang="en-US" altLang="zh-CN" dirty="0"/>
              <a:t>1000</a:t>
            </a:r>
            <a:r>
              <a:rPr lang="zh-CN" altLang="en-US" dirty="0"/>
              <a:t>节点，</a:t>
            </a:r>
            <a:r>
              <a:rPr lang="en-US" altLang="zh-CN" dirty="0"/>
              <a:t>5000</a:t>
            </a:r>
            <a:r>
              <a:rPr lang="zh-CN" altLang="en-US" dirty="0"/>
              <a:t>节点，</a:t>
            </a:r>
            <a:r>
              <a:rPr lang="en-US" altLang="zh-CN" dirty="0"/>
              <a:t>10000</a:t>
            </a:r>
            <a:r>
              <a:rPr lang="zh-CN" altLang="en-US" dirty="0"/>
              <a:t>节点和</a:t>
            </a:r>
            <a:r>
              <a:rPr lang="en-US" altLang="zh-CN" dirty="0"/>
              <a:t>30000</a:t>
            </a:r>
            <a:r>
              <a:rPr lang="zh-CN" altLang="en-US" dirty="0"/>
              <a:t>节点。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29276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kern="1200" dirty="0">
                <a:solidFill>
                  <a:schemeClr val="tx1"/>
                </a:solidFill>
                <a:effectLst/>
                <a:latin typeface="+mn-lt"/>
                <a:ea typeface="+mn-ea"/>
                <a:cs typeface="+mn-cs"/>
              </a:rPr>
              <a:t>我的方案</a:t>
            </a:r>
            <a:r>
              <a:rPr lang="zh-CN" altLang="zh-CN" sz="900" kern="1200" dirty="0">
                <a:solidFill>
                  <a:schemeClr val="tx1"/>
                </a:solidFill>
                <a:effectLst/>
                <a:latin typeface="+mn-lt"/>
                <a:ea typeface="+mn-ea"/>
                <a:cs typeface="+mn-cs"/>
              </a:rPr>
              <a:t>在实验中简写为</a:t>
            </a:r>
            <a:r>
              <a:rPr lang="en-US" altLang="zh-CN" sz="900" kern="1200" dirty="0" err="1">
                <a:solidFill>
                  <a:schemeClr val="tx1"/>
                </a:solidFill>
                <a:effectLst/>
                <a:latin typeface="+mn-lt"/>
                <a:ea typeface="+mn-ea"/>
                <a:cs typeface="+mn-cs"/>
              </a:rPr>
              <a:t>dp</a:t>
            </a:r>
            <a:r>
              <a:rPr lang="en-US" altLang="zh-CN" sz="900" kern="1200" dirty="0">
                <a:solidFill>
                  <a:schemeClr val="tx1"/>
                </a:solidFill>
                <a:effectLst/>
                <a:latin typeface="+mn-lt"/>
                <a:ea typeface="+mn-ea"/>
                <a:cs typeface="+mn-cs"/>
              </a:rPr>
              <a:t>-noisy</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本方法</a:t>
            </a:r>
            <a:r>
              <a:rPr lang="en-US" altLang="zh-CN" sz="900" kern="1200" dirty="0" err="1">
                <a:solidFill>
                  <a:schemeClr val="tx1"/>
                </a:solidFill>
                <a:effectLst/>
                <a:latin typeface="+mn-lt"/>
                <a:ea typeface="+mn-ea"/>
                <a:cs typeface="+mn-cs"/>
              </a:rPr>
              <a:t>dp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的扰动效果明显高于</a:t>
            </a:r>
            <a:r>
              <a:rPr lang="en-US" altLang="zh-CN" sz="900" kern="1200" dirty="0" err="1">
                <a:solidFill>
                  <a:schemeClr val="tx1"/>
                </a:solidFill>
                <a:effectLst/>
                <a:latin typeface="+mn-lt"/>
                <a:ea typeface="+mn-ea"/>
                <a:cs typeface="+mn-cs"/>
              </a:rPr>
              <a:t>lp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的扰动效果。数据规模较小时，如</a:t>
            </a:r>
            <a:r>
              <a:rPr lang="en-US" altLang="zh-CN" sz="900" kern="1200" dirty="0">
                <a:solidFill>
                  <a:schemeClr val="tx1"/>
                </a:solidFill>
                <a:effectLst/>
                <a:latin typeface="+mn-lt"/>
                <a:ea typeface="+mn-ea"/>
                <a:cs typeface="+mn-cs"/>
              </a:rPr>
              <a:t>data1</a:t>
            </a:r>
            <a:r>
              <a:rPr lang="zh-CN" altLang="zh-CN"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data2</a:t>
            </a:r>
            <a:r>
              <a:rPr lang="zh-CN" altLang="zh-CN" sz="900" kern="1200" dirty="0">
                <a:solidFill>
                  <a:schemeClr val="tx1"/>
                </a:solidFill>
                <a:effectLst/>
                <a:latin typeface="+mn-lt"/>
                <a:ea typeface="+mn-ea"/>
                <a:cs typeface="+mn-cs"/>
              </a:rPr>
              <a:t>所示，当数据规模较大时</a:t>
            </a:r>
            <a:r>
              <a:rPr lang="zh-CN" altLang="en-US" sz="900" kern="1200" dirty="0">
                <a:solidFill>
                  <a:schemeClr val="tx1"/>
                </a:solidFill>
                <a:effectLst/>
                <a:latin typeface="+mn-lt"/>
                <a:ea typeface="+mn-ea"/>
                <a:cs typeface="+mn-cs"/>
              </a:rPr>
              <a:t>，</a:t>
            </a:r>
            <a:r>
              <a:rPr lang="zh-CN" altLang="zh-CN" sz="900" kern="1200" dirty="0">
                <a:solidFill>
                  <a:schemeClr val="tx1"/>
                </a:solidFill>
                <a:effectLst/>
                <a:latin typeface="+mn-lt"/>
                <a:ea typeface="+mn-ea"/>
                <a:cs typeface="+mn-cs"/>
              </a:rPr>
              <a:t>如</a:t>
            </a:r>
            <a:r>
              <a:rPr lang="en-US" altLang="zh-CN" sz="900" kern="1200" dirty="0">
                <a:solidFill>
                  <a:schemeClr val="tx1"/>
                </a:solidFill>
                <a:effectLst/>
                <a:latin typeface="+mn-lt"/>
                <a:ea typeface="+mn-ea"/>
                <a:cs typeface="+mn-cs"/>
              </a:rPr>
              <a:t> data3</a:t>
            </a:r>
            <a:r>
              <a:rPr lang="zh-CN" altLang="zh-CN" sz="900" kern="1200" dirty="0">
                <a:solidFill>
                  <a:schemeClr val="tx1"/>
                </a:solidFill>
                <a:effectLst/>
                <a:latin typeface="+mn-lt"/>
                <a:ea typeface="+mn-ea"/>
                <a:cs typeface="+mn-cs"/>
              </a:rPr>
              <a:t>和</a:t>
            </a:r>
            <a:r>
              <a:rPr lang="en-US" altLang="zh-CN" sz="900" kern="1200" dirty="0">
                <a:solidFill>
                  <a:schemeClr val="tx1"/>
                </a:solidFill>
                <a:effectLst/>
                <a:latin typeface="+mn-lt"/>
                <a:ea typeface="+mn-ea"/>
                <a:cs typeface="+mn-cs"/>
              </a:rPr>
              <a:t>data4</a:t>
            </a:r>
            <a:r>
              <a:rPr lang="zh-CN" altLang="zh-CN" sz="900" kern="1200" dirty="0">
                <a:solidFill>
                  <a:schemeClr val="tx1"/>
                </a:solidFill>
                <a:effectLst/>
                <a:latin typeface="+mn-lt"/>
                <a:ea typeface="+mn-ea"/>
                <a:cs typeface="+mn-cs"/>
              </a:rPr>
              <a:t>所示，用</a:t>
            </a:r>
            <a:r>
              <a:rPr lang="en-US" altLang="zh-CN" sz="900" kern="1200" dirty="0" err="1">
                <a:solidFill>
                  <a:schemeClr val="tx1"/>
                </a:solidFill>
                <a:effectLst/>
                <a:latin typeface="+mn-lt"/>
                <a:ea typeface="+mn-ea"/>
                <a:cs typeface="+mn-cs"/>
              </a:rPr>
              <a:t>lp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扰动与原数据差异很小，尤其在权值极大和极小处，</a:t>
            </a:r>
            <a:r>
              <a:rPr lang="en-US" altLang="zh-CN" sz="900" kern="1200" dirty="0" err="1">
                <a:solidFill>
                  <a:schemeClr val="tx1"/>
                </a:solidFill>
                <a:effectLst/>
                <a:latin typeface="+mn-lt"/>
                <a:ea typeface="+mn-ea"/>
                <a:cs typeface="+mn-cs"/>
              </a:rPr>
              <a:t>lp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扰动后分布与原始数据几乎一致，出现这种情况是因为</a:t>
            </a:r>
            <a:r>
              <a:rPr lang="en-US" altLang="zh-CN" sz="900" kern="1200" dirty="0" err="1">
                <a:solidFill>
                  <a:schemeClr val="tx1"/>
                </a:solidFill>
                <a:effectLst/>
                <a:latin typeface="+mn-lt"/>
                <a:ea typeface="+mn-ea"/>
                <a:cs typeface="+mn-cs"/>
              </a:rPr>
              <a:t>lp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方案通过线性规划方法求解单源最短路径上的边权值，并且只对不在路径上的权值加噪，因此对于较低的权值并没有很好的扰动。数据规模大时，边数的增加会引起约束集的增加，这使得线性规划求出的最优解就是原始数据。而本方法，除了对不在最短路径上的边权值扰动之外，还对线性规划的解添加差分隐私噪声</a:t>
            </a:r>
            <a:r>
              <a:rPr lang="zh-CN" altLang="en-US" sz="900" kern="1200" dirty="0">
                <a:solidFill>
                  <a:schemeClr val="tx1"/>
                </a:solidFill>
                <a:effectLst/>
                <a:latin typeface="+mn-lt"/>
                <a:ea typeface="+mn-ea"/>
                <a:cs typeface="+mn-cs"/>
              </a:rPr>
              <a:t>，所以在</a:t>
            </a:r>
            <a:r>
              <a:rPr lang="en-US" altLang="zh-CN" sz="900" kern="1200" dirty="0">
                <a:solidFill>
                  <a:schemeClr val="tx1"/>
                </a:solidFill>
                <a:effectLst/>
                <a:latin typeface="+mn-lt"/>
                <a:ea typeface="+mn-ea"/>
                <a:cs typeface="+mn-cs"/>
              </a:rPr>
              <a:t>4</a:t>
            </a:r>
            <a:r>
              <a:rPr lang="zh-CN" altLang="en-US" sz="900" kern="1200" dirty="0">
                <a:solidFill>
                  <a:schemeClr val="tx1"/>
                </a:solidFill>
                <a:effectLst/>
                <a:latin typeface="+mn-lt"/>
                <a:ea typeface="+mn-ea"/>
                <a:cs typeface="+mn-cs"/>
              </a:rPr>
              <a:t>个数据集上，</a:t>
            </a:r>
            <a:r>
              <a:rPr lang="zh-CN" altLang="zh-CN" sz="900" kern="1200" dirty="0">
                <a:solidFill>
                  <a:schemeClr val="tx1"/>
                </a:solidFill>
                <a:effectLst/>
                <a:latin typeface="+mn-lt"/>
                <a:ea typeface="+mn-ea"/>
                <a:cs typeface="+mn-cs"/>
              </a:rPr>
              <a:t>本方法总能产生非常明显的扰动</a:t>
            </a:r>
            <a:r>
              <a:rPr lang="zh-CN" altLang="en-US" sz="9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0955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接下来是本方案的数据可用性分析，因为在</a:t>
            </a:r>
            <a:r>
              <a:rPr lang="en-US" altLang="zh-CN" dirty="0"/>
              <a:t>4</a:t>
            </a:r>
            <a:r>
              <a:rPr lang="zh-CN" altLang="en-US" dirty="0"/>
              <a:t>个数据集上的趋势比较相似，所以我拿都拿</a:t>
            </a:r>
            <a:r>
              <a:rPr lang="en-US" altLang="zh-CN" dirty="0"/>
              <a:t>data1</a:t>
            </a:r>
            <a:r>
              <a:rPr lang="zh-CN" altLang="en-US" dirty="0"/>
              <a:t>为例。</a:t>
            </a:r>
            <a:endParaRPr lang="en-US" altLang="zh-CN" dirty="0"/>
          </a:p>
          <a:p>
            <a:r>
              <a:rPr lang="zh-CN" altLang="en-US" sz="900" kern="1200" dirty="0">
                <a:solidFill>
                  <a:schemeClr val="tx1"/>
                </a:solidFill>
                <a:effectLst/>
                <a:latin typeface="+mn-lt"/>
                <a:ea typeface="+mn-ea"/>
                <a:cs typeface="+mn-cs"/>
              </a:rPr>
              <a:t>第一幅图是</a:t>
            </a:r>
            <a:r>
              <a:rPr lang="zh-CN" altLang="zh-CN" sz="900" kern="1200" dirty="0">
                <a:solidFill>
                  <a:schemeClr val="tx1"/>
                </a:solidFill>
                <a:effectLst/>
                <a:latin typeface="+mn-lt"/>
                <a:ea typeface="+mn-ea"/>
                <a:cs typeface="+mn-cs"/>
              </a:rPr>
              <a:t>两种算法扰动之后的边数量对比，可以看到扰动后的边数量往往会高于原始数据。虽然</a:t>
            </a:r>
            <a:r>
              <a:rPr lang="en-US" altLang="zh-CN" sz="900" kern="1200" dirty="0" err="1">
                <a:solidFill>
                  <a:schemeClr val="tx1"/>
                </a:solidFill>
                <a:effectLst/>
                <a:latin typeface="+mn-lt"/>
                <a:ea typeface="+mn-ea"/>
                <a:cs typeface="+mn-cs"/>
              </a:rPr>
              <a:t>dp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方法也会增加边数量但影响远小于</a:t>
            </a:r>
            <a:r>
              <a:rPr lang="en-US" altLang="zh-CN" sz="900" kern="1200" dirty="0">
                <a:solidFill>
                  <a:schemeClr val="tx1"/>
                </a:solidFill>
                <a:effectLst/>
                <a:latin typeface="+mn-lt"/>
                <a:ea typeface="+mn-ea"/>
                <a:cs typeface="+mn-cs"/>
              </a:rPr>
              <a:t>DER</a:t>
            </a:r>
            <a:r>
              <a:rPr lang="zh-CN" altLang="zh-CN" sz="900" kern="1200" dirty="0">
                <a:solidFill>
                  <a:schemeClr val="tx1"/>
                </a:solidFill>
                <a:effectLst/>
                <a:latin typeface="+mn-lt"/>
                <a:ea typeface="+mn-ea"/>
                <a:cs typeface="+mn-cs"/>
              </a:rPr>
              <a:t>方法。这是因为</a:t>
            </a:r>
            <a:r>
              <a:rPr lang="en-US" altLang="zh-CN" sz="900" kern="1200" dirty="0">
                <a:solidFill>
                  <a:schemeClr val="tx1"/>
                </a:solidFill>
                <a:effectLst/>
                <a:latin typeface="+mn-lt"/>
                <a:ea typeface="+mn-ea"/>
                <a:cs typeface="+mn-cs"/>
              </a:rPr>
              <a:t>DER</a:t>
            </a:r>
            <a:r>
              <a:rPr lang="zh-CN" altLang="zh-CN" sz="900" kern="1200" dirty="0">
                <a:solidFill>
                  <a:schemeClr val="tx1"/>
                </a:solidFill>
                <a:effectLst/>
                <a:latin typeface="+mn-lt"/>
                <a:ea typeface="+mn-ea"/>
                <a:cs typeface="+mn-cs"/>
              </a:rPr>
              <a:t>通过添加大量的边噪音以达到保护效果，其中有相当一部分的冗余噪音边严重的破坏了数据的可用性。</a:t>
            </a:r>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由于边数量的增加，三角形数量也在随之增加</a:t>
            </a:r>
            <a:r>
              <a:rPr lang="zh-CN" altLang="en-US" sz="900" kern="1200" dirty="0">
                <a:solidFill>
                  <a:schemeClr val="tx1"/>
                </a:solidFill>
                <a:effectLst/>
                <a:latin typeface="+mn-lt"/>
                <a:ea typeface="+mn-ea"/>
                <a:cs typeface="+mn-cs"/>
              </a:rPr>
              <a:t>，如第二幅图所示。</a:t>
            </a:r>
            <a:r>
              <a:rPr lang="en-US" altLang="zh-CN" sz="900" kern="1200" dirty="0">
                <a:solidFill>
                  <a:schemeClr val="tx1"/>
                </a:solidFill>
                <a:effectLst/>
                <a:latin typeface="+mn-lt"/>
                <a:ea typeface="+mn-ea"/>
                <a:cs typeface="+mn-cs"/>
              </a:rPr>
              <a:t>DER</a:t>
            </a:r>
            <a:r>
              <a:rPr lang="zh-CN" altLang="zh-CN" sz="900" kern="1200" dirty="0">
                <a:solidFill>
                  <a:schemeClr val="tx1"/>
                </a:solidFill>
                <a:effectLst/>
                <a:latin typeface="+mn-lt"/>
                <a:ea typeface="+mn-ea"/>
                <a:cs typeface="+mn-cs"/>
              </a:rPr>
              <a:t>方法产生的大量噪音边使得扰动后的三角形数量急剧增加</a:t>
            </a:r>
            <a:r>
              <a:rPr lang="zh-CN" altLang="en-US" sz="900" kern="1200" dirty="0">
                <a:solidFill>
                  <a:schemeClr val="tx1"/>
                </a:solidFill>
                <a:effectLst/>
                <a:latin typeface="+mn-lt"/>
                <a:ea typeface="+mn-ea"/>
                <a:cs typeface="+mn-cs"/>
              </a:rPr>
              <a:t>。</a:t>
            </a:r>
            <a:endParaRPr lang="en-US" altLang="zh-CN" sz="900" kern="1200" dirty="0">
              <a:solidFill>
                <a:schemeClr val="tx1"/>
              </a:solidFill>
              <a:effectLst/>
              <a:latin typeface="+mn-lt"/>
              <a:ea typeface="+mn-ea"/>
              <a:cs typeface="+mn-cs"/>
            </a:endParaRPr>
          </a:p>
          <a:p>
            <a:r>
              <a:rPr lang="zh-CN" altLang="zh-CN" sz="900" kern="1200" dirty="0">
                <a:solidFill>
                  <a:schemeClr val="tx1"/>
                </a:solidFill>
                <a:effectLst/>
                <a:latin typeface="+mn-lt"/>
                <a:ea typeface="+mn-ea"/>
                <a:cs typeface="+mn-cs"/>
              </a:rPr>
              <a:t>边数的增加除了会影响三角形数量之外，平均最短路径也会因为边的增加而减小。当隐私预算取值较大时，本算法扰动后的平均最短路径与原数据很接近，而</a:t>
            </a:r>
            <a:r>
              <a:rPr lang="en-US" altLang="zh-CN" sz="900" kern="1200" dirty="0">
                <a:solidFill>
                  <a:schemeClr val="tx1"/>
                </a:solidFill>
                <a:effectLst/>
                <a:latin typeface="+mn-lt"/>
                <a:ea typeface="+mn-ea"/>
                <a:cs typeface="+mn-cs"/>
              </a:rPr>
              <a:t>DER</a:t>
            </a:r>
            <a:r>
              <a:rPr lang="zh-CN" altLang="zh-CN" sz="900" kern="1200" dirty="0">
                <a:solidFill>
                  <a:schemeClr val="tx1"/>
                </a:solidFill>
                <a:effectLst/>
                <a:latin typeface="+mn-lt"/>
                <a:ea typeface="+mn-ea"/>
                <a:cs typeface="+mn-cs"/>
              </a:rPr>
              <a:t>方法则因为聚类之后引入大量的噪音边导致平均最短路径长度低于原数据。如</a:t>
            </a:r>
            <a:r>
              <a:rPr lang="zh-CN" altLang="en-US" sz="900" kern="1200" dirty="0">
                <a:solidFill>
                  <a:schemeClr val="tx1"/>
                </a:solidFill>
                <a:effectLst/>
                <a:latin typeface="+mn-lt"/>
                <a:ea typeface="+mn-ea"/>
                <a:cs typeface="+mn-cs"/>
              </a:rPr>
              <a:t>第三幅图</a:t>
            </a:r>
            <a:r>
              <a:rPr lang="zh-CN" altLang="zh-CN" sz="900" kern="1200" dirty="0">
                <a:solidFill>
                  <a:schemeClr val="tx1"/>
                </a:solidFill>
                <a:effectLst/>
                <a:latin typeface="+mn-lt"/>
                <a:ea typeface="+mn-ea"/>
                <a:cs typeface="+mn-cs"/>
              </a:rPr>
              <a:t>所示，</a:t>
            </a:r>
            <a:r>
              <a:rPr lang="en-US" altLang="zh-CN" sz="900" kern="1200" dirty="0">
                <a:solidFill>
                  <a:schemeClr val="tx1"/>
                </a:solidFill>
                <a:effectLst/>
                <a:latin typeface="+mn-lt"/>
                <a:ea typeface="+mn-ea"/>
                <a:cs typeface="+mn-cs"/>
              </a:rPr>
              <a:t>DER</a:t>
            </a:r>
            <a:r>
              <a:rPr lang="zh-CN" altLang="zh-CN" sz="900" kern="1200" dirty="0">
                <a:solidFill>
                  <a:schemeClr val="tx1"/>
                </a:solidFill>
                <a:effectLst/>
                <a:latin typeface="+mn-lt"/>
                <a:ea typeface="+mn-ea"/>
                <a:cs typeface="+mn-cs"/>
              </a:rPr>
              <a:t>方法对平均最短路径的影响和三角形数量一样，在大规模数据集上数据可用性也会变得更加糟糕。</a:t>
            </a:r>
            <a:endParaRPr lang="en-US" altLang="zh-CN" sz="900" kern="1200" dirty="0">
              <a:solidFill>
                <a:schemeClr val="tx1"/>
              </a:solidFill>
              <a:effectLst/>
              <a:latin typeface="+mn-lt"/>
              <a:ea typeface="+mn-ea"/>
              <a:cs typeface="+mn-cs"/>
            </a:endParaRPr>
          </a:p>
          <a:p>
            <a:r>
              <a:rPr lang="zh-CN" altLang="en-US" dirty="0"/>
              <a:t>不过对于聚集系数，</a:t>
            </a:r>
            <a:r>
              <a:rPr lang="zh-CN" altLang="zh-CN" sz="900" kern="1200" dirty="0">
                <a:solidFill>
                  <a:schemeClr val="tx1"/>
                </a:solidFill>
                <a:effectLst/>
                <a:latin typeface="+mn-lt"/>
                <a:ea typeface="+mn-ea"/>
                <a:cs typeface="+mn-cs"/>
              </a:rPr>
              <a:t>使用这两种方法都</a:t>
            </a:r>
            <a:r>
              <a:rPr lang="zh-CN" altLang="en-US" sz="900" kern="1200" dirty="0">
                <a:solidFill>
                  <a:schemeClr val="tx1"/>
                </a:solidFill>
                <a:effectLst/>
                <a:latin typeface="+mn-lt"/>
                <a:ea typeface="+mn-ea"/>
                <a:cs typeface="+mn-cs"/>
              </a:rPr>
              <a:t>没有</a:t>
            </a:r>
            <a:r>
              <a:rPr lang="zh-CN" altLang="zh-CN" sz="900" kern="1200" dirty="0">
                <a:solidFill>
                  <a:schemeClr val="tx1"/>
                </a:solidFill>
                <a:effectLst/>
                <a:latin typeface="+mn-lt"/>
                <a:ea typeface="+mn-ea"/>
                <a:cs typeface="+mn-cs"/>
              </a:rPr>
              <a:t>发生大的改变，其中使用</a:t>
            </a:r>
            <a:r>
              <a:rPr lang="en-US" altLang="zh-CN" sz="900" kern="1200" dirty="0" err="1">
                <a:solidFill>
                  <a:schemeClr val="tx1"/>
                </a:solidFill>
                <a:effectLst/>
                <a:latin typeface="+mn-lt"/>
                <a:ea typeface="+mn-ea"/>
                <a:cs typeface="+mn-cs"/>
              </a:rPr>
              <a:t>dp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方法的聚集系数大多数时候略高于原始数据，因为</a:t>
            </a:r>
            <a:r>
              <a:rPr lang="en-US" altLang="zh-CN" sz="900" kern="1200" dirty="0" err="1">
                <a:solidFill>
                  <a:schemeClr val="tx1"/>
                </a:solidFill>
                <a:effectLst/>
                <a:latin typeface="+mn-lt"/>
                <a:ea typeface="+mn-ea"/>
                <a:cs typeface="+mn-cs"/>
              </a:rPr>
              <a:t>dp</a:t>
            </a:r>
            <a:r>
              <a:rPr lang="en-US" altLang="zh-CN" sz="900" kern="1200" dirty="0">
                <a:solidFill>
                  <a:schemeClr val="tx1"/>
                </a:solidFill>
                <a:effectLst/>
                <a:latin typeface="+mn-lt"/>
                <a:ea typeface="+mn-ea"/>
                <a:cs typeface="+mn-cs"/>
              </a:rPr>
              <a:t>-noisy</a:t>
            </a:r>
            <a:r>
              <a:rPr lang="zh-CN" altLang="zh-CN" sz="900" kern="1200" dirty="0">
                <a:solidFill>
                  <a:schemeClr val="tx1"/>
                </a:solidFill>
                <a:effectLst/>
                <a:latin typeface="+mn-lt"/>
                <a:ea typeface="+mn-ea"/>
                <a:cs typeface="+mn-cs"/>
              </a:rPr>
              <a:t>方法会在两个互相可到达但是不存在边的节点对之间添加边关系，同时选择度较低的节点为基准点插入虚假节点，会在一定程度上增加图的聚集程度，而</a:t>
            </a:r>
            <a:r>
              <a:rPr lang="en-US" altLang="zh-CN" sz="900" kern="1200" dirty="0">
                <a:solidFill>
                  <a:schemeClr val="tx1"/>
                </a:solidFill>
                <a:effectLst/>
                <a:latin typeface="+mn-lt"/>
                <a:ea typeface="+mn-ea"/>
                <a:cs typeface="+mn-cs"/>
              </a:rPr>
              <a:t>DER</a:t>
            </a:r>
            <a:r>
              <a:rPr lang="zh-CN" altLang="zh-CN" sz="900" kern="1200" dirty="0">
                <a:solidFill>
                  <a:schemeClr val="tx1"/>
                </a:solidFill>
                <a:effectLst/>
                <a:latin typeface="+mn-lt"/>
                <a:ea typeface="+mn-ea"/>
                <a:cs typeface="+mn-cs"/>
              </a:rPr>
              <a:t>方法则是通过聚类之后添加边噪声，这在一定程度上减少了对聚集系数的影响。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62449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为了增加社交网络图匿名算法的可用性，并直观展示，</a:t>
            </a:r>
            <a:r>
              <a:rPr lang="zh-CN" altLang="en-US" sz="900" kern="1200" dirty="0">
                <a:solidFill>
                  <a:schemeClr val="tx1"/>
                </a:solidFill>
                <a:effectLst/>
                <a:latin typeface="+mn-lt"/>
                <a:ea typeface="+mn-ea"/>
                <a:cs typeface="+mn-cs"/>
              </a:rPr>
              <a:t>我</a:t>
            </a:r>
            <a:r>
              <a:rPr lang="zh-CN" altLang="zh-CN" sz="900" kern="1200" dirty="0">
                <a:solidFill>
                  <a:schemeClr val="tx1"/>
                </a:solidFill>
                <a:effectLst/>
                <a:latin typeface="+mn-lt"/>
                <a:ea typeface="+mn-ea"/>
                <a:cs typeface="+mn-cs"/>
              </a:rPr>
              <a:t>设计了一套匿名保护原型系统。</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530045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03681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44242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724307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8943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随着移动终端及网络技术的更迭，移动社交网络在世界范围内发展极为迅速，国内移动社交软件微信的注册用户已超</a:t>
            </a:r>
            <a:r>
              <a:rPr lang="en-US" altLang="zh-CN" dirty="0"/>
              <a:t>10</a:t>
            </a:r>
            <a:r>
              <a:rPr lang="zh-CN" altLang="en-US" dirty="0"/>
              <a:t>亿，微博的活跃用户数也日益增加至超大规模的数据量级。社交网络平台为人们提供分享、交流信息等服务，同时用户的真实信息和敏感数据要被社交网络收集和归档，随之而来的是各种各样的隐私泄露问题</a:t>
            </a:r>
            <a:r>
              <a:rPr lang="zh-CN" altLang="en-US" sz="9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6643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随着超大规模社交网络的出现，</a:t>
            </a:r>
            <a:r>
              <a:rPr lang="zh-CN" altLang="en-US" sz="900" kern="1200" dirty="0">
                <a:solidFill>
                  <a:schemeClr val="tx1"/>
                </a:solidFill>
                <a:effectLst/>
                <a:latin typeface="+mn-lt"/>
                <a:ea typeface="+mn-ea"/>
                <a:cs typeface="+mn-cs"/>
              </a:rPr>
              <a:t>人们</a:t>
            </a:r>
            <a:r>
              <a:rPr lang="zh-CN" altLang="zh-CN" sz="900" kern="1200" dirty="0">
                <a:solidFill>
                  <a:schemeClr val="tx1"/>
                </a:solidFill>
                <a:effectLst/>
                <a:latin typeface="+mn-lt"/>
                <a:ea typeface="+mn-ea"/>
                <a:cs typeface="+mn-cs"/>
              </a:rPr>
              <a:t>需要在大量的社交关系中划分出不同敏感程度的边关系，并为这些边关系赋予不同的权值</a:t>
            </a:r>
            <a:r>
              <a:rPr lang="zh-CN" altLang="en-US" sz="900" kern="1200" dirty="0">
                <a:solidFill>
                  <a:schemeClr val="tx1"/>
                </a:solidFill>
                <a:effectLst/>
                <a:latin typeface="+mn-lt"/>
                <a:ea typeface="+mn-ea"/>
                <a:cs typeface="+mn-cs"/>
              </a:rPr>
              <a:t>。网络中的边权值也包含着许多重要的隐私信息，通过计算好友关系、个人信息相似性给边权重赋值的方法推出用户的敏感属性。例如，对某个社交网络群体进行传染病研究时，假设 </a:t>
            </a:r>
            <a:r>
              <a:rPr lang="en-US" altLang="zh-CN" sz="900" kern="1200" dirty="0">
                <a:solidFill>
                  <a:schemeClr val="tx1"/>
                </a:solidFill>
                <a:effectLst/>
                <a:latin typeface="+mn-lt"/>
                <a:ea typeface="+mn-ea"/>
                <a:cs typeface="+mn-cs"/>
              </a:rPr>
              <a:t>A </a:t>
            </a:r>
            <a:r>
              <a:rPr lang="zh-CN" altLang="en-US" sz="900" kern="1200" dirty="0">
                <a:solidFill>
                  <a:schemeClr val="tx1"/>
                </a:solidFill>
                <a:effectLst/>
                <a:latin typeface="+mn-lt"/>
                <a:ea typeface="+mn-ea"/>
                <a:cs typeface="+mn-cs"/>
              </a:rPr>
              <a:t>和 </a:t>
            </a:r>
            <a:r>
              <a:rPr lang="en-US" altLang="zh-CN" sz="900" kern="1200" dirty="0">
                <a:solidFill>
                  <a:schemeClr val="tx1"/>
                </a:solidFill>
                <a:effectLst/>
                <a:latin typeface="+mn-lt"/>
                <a:ea typeface="+mn-ea"/>
                <a:cs typeface="+mn-cs"/>
              </a:rPr>
              <a:t>B </a:t>
            </a:r>
            <a:r>
              <a:rPr lang="zh-CN" altLang="en-US" sz="900" kern="1200" dirty="0">
                <a:solidFill>
                  <a:schemeClr val="tx1"/>
                </a:solidFill>
                <a:effectLst/>
                <a:latin typeface="+mn-lt"/>
                <a:ea typeface="+mn-ea"/>
                <a:cs typeface="+mn-cs"/>
              </a:rPr>
              <a:t>的边权重为 </a:t>
            </a:r>
            <a:r>
              <a:rPr lang="en-US" altLang="zh-CN" sz="900" kern="1200" dirty="0">
                <a:solidFill>
                  <a:schemeClr val="tx1"/>
                </a:solidFill>
                <a:effectLst/>
                <a:latin typeface="+mn-lt"/>
                <a:ea typeface="+mn-ea"/>
                <a:cs typeface="+mn-cs"/>
              </a:rPr>
              <a:t>0.8</a:t>
            </a:r>
            <a:r>
              <a:rPr lang="zh-CN" altLang="en-US"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A </a:t>
            </a:r>
            <a:r>
              <a:rPr lang="zh-CN" altLang="en-US" sz="900" kern="1200" dirty="0">
                <a:solidFill>
                  <a:schemeClr val="tx1"/>
                </a:solidFill>
                <a:effectLst/>
                <a:latin typeface="+mn-lt"/>
                <a:ea typeface="+mn-ea"/>
                <a:cs typeface="+mn-cs"/>
              </a:rPr>
              <a:t>和 </a:t>
            </a:r>
            <a:r>
              <a:rPr lang="en-US" altLang="zh-CN" sz="900" kern="1200" dirty="0">
                <a:solidFill>
                  <a:schemeClr val="tx1"/>
                </a:solidFill>
                <a:effectLst/>
                <a:latin typeface="+mn-lt"/>
                <a:ea typeface="+mn-ea"/>
                <a:cs typeface="+mn-cs"/>
              </a:rPr>
              <a:t>C </a:t>
            </a:r>
            <a:r>
              <a:rPr lang="zh-CN" altLang="en-US" sz="900" kern="1200" dirty="0">
                <a:solidFill>
                  <a:schemeClr val="tx1"/>
                </a:solidFill>
                <a:effectLst/>
                <a:latin typeface="+mn-lt"/>
                <a:ea typeface="+mn-ea"/>
                <a:cs typeface="+mn-cs"/>
              </a:rPr>
              <a:t>的边权重为 </a:t>
            </a:r>
            <a:r>
              <a:rPr lang="en-US" altLang="zh-CN" sz="900" kern="1200" dirty="0">
                <a:solidFill>
                  <a:schemeClr val="tx1"/>
                </a:solidFill>
                <a:effectLst/>
                <a:latin typeface="+mn-lt"/>
                <a:ea typeface="+mn-ea"/>
                <a:cs typeface="+mn-cs"/>
              </a:rPr>
              <a:t>0.08</a:t>
            </a:r>
            <a:r>
              <a:rPr lang="zh-CN" altLang="en-US" sz="900" kern="1200" dirty="0">
                <a:solidFill>
                  <a:schemeClr val="tx1"/>
                </a:solidFill>
                <a:effectLst/>
                <a:latin typeface="+mn-lt"/>
                <a:ea typeface="+mn-ea"/>
                <a:cs typeface="+mn-cs"/>
              </a:rPr>
              <a:t>。相邻节点间边权重越大节点属性越相似。</a:t>
            </a:r>
            <a:r>
              <a:rPr lang="en-US" altLang="zh-CN" sz="900" kern="1200" dirty="0">
                <a:solidFill>
                  <a:schemeClr val="tx1"/>
                </a:solidFill>
                <a:effectLst/>
                <a:latin typeface="+mn-lt"/>
                <a:ea typeface="+mn-ea"/>
                <a:cs typeface="+mn-cs"/>
              </a:rPr>
              <a:t>B </a:t>
            </a:r>
            <a:r>
              <a:rPr lang="zh-CN" altLang="en-US" sz="900" kern="1200" dirty="0">
                <a:solidFill>
                  <a:schemeClr val="tx1"/>
                </a:solidFill>
                <a:effectLst/>
                <a:latin typeface="+mn-lt"/>
                <a:ea typeface="+mn-ea"/>
                <a:cs typeface="+mn-cs"/>
              </a:rPr>
              <a:t>节点患有乙肝，</a:t>
            </a:r>
            <a:r>
              <a:rPr lang="en-US" altLang="zh-CN" sz="900" kern="1200" dirty="0">
                <a:solidFill>
                  <a:schemeClr val="tx1"/>
                </a:solidFill>
                <a:effectLst/>
                <a:latin typeface="+mn-lt"/>
                <a:ea typeface="+mn-ea"/>
                <a:cs typeface="+mn-cs"/>
              </a:rPr>
              <a:t>C </a:t>
            </a:r>
            <a:r>
              <a:rPr lang="zh-CN" altLang="en-US" sz="900" kern="1200" dirty="0">
                <a:solidFill>
                  <a:schemeClr val="tx1"/>
                </a:solidFill>
                <a:effectLst/>
                <a:latin typeface="+mn-lt"/>
                <a:ea typeface="+mn-ea"/>
                <a:cs typeface="+mn-cs"/>
              </a:rPr>
              <a:t>节点患有肺结核，那么 </a:t>
            </a:r>
            <a:r>
              <a:rPr lang="en-US" altLang="zh-CN" sz="900" kern="1200" dirty="0">
                <a:solidFill>
                  <a:schemeClr val="tx1"/>
                </a:solidFill>
                <a:effectLst/>
                <a:latin typeface="+mn-lt"/>
                <a:ea typeface="+mn-ea"/>
                <a:cs typeface="+mn-cs"/>
              </a:rPr>
              <a:t>A </a:t>
            </a:r>
            <a:r>
              <a:rPr lang="zh-CN" altLang="en-US" sz="900" kern="1200" dirty="0">
                <a:solidFill>
                  <a:schemeClr val="tx1"/>
                </a:solidFill>
                <a:effectLst/>
                <a:latin typeface="+mn-lt"/>
                <a:ea typeface="+mn-ea"/>
                <a:cs typeface="+mn-cs"/>
              </a:rPr>
              <a:t>节点更有可能患乙肝。个体间的关系强弱可能会决定传染病的扩散趋势，这对于个体而言是极其隐私的信息。</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86362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现存的方法主要有两类：一是基于聚类的方法，如</a:t>
            </a:r>
            <a:r>
              <a:rPr lang="en-US" altLang="zh-CN" dirty="0"/>
              <a:t>Casas-Roma</a:t>
            </a:r>
            <a:r>
              <a:rPr lang="zh-CN" altLang="en-US" dirty="0"/>
              <a:t>等人提出的基于</a:t>
            </a:r>
            <a:r>
              <a:rPr lang="en-US" altLang="zh-CN" dirty="0"/>
              <a:t>k-</a:t>
            </a:r>
            <a:r>
              <a:rPr lang="zh-CN" altLang="en-US" dirty="0"/>
              <a:t>匿名的保护方法</a:t>
            </a:r>
            <a:r>
              <a:rPr lang="en-US" altLang="zh-CN" dirty="0"/>
              <a:t>[2]</a:t>
            </a:r>
            <a:r>
              <a:rPr lang="zh-CN" altLang="en-US" dirty="0"/>
              <a:t>，这一类方法主要是将节点（边）按规则分为不同组，并隐藏组内的详细信息，能实现较高的隐私保护程度，但隐藏子图的内部信息严重影响了社交网络的局部结构分析，从而降低了数据可用性，因此如何进行有效的分组以提高数据的可用性成为这类方法需要解决的最大问题。另一类是基于网络图结构的扰动算法，如通过添加、删除和交换等操作修改网络图结构，使得发布数据和原始数据产生差异从而起到隐私保护作用，同时也保持了社交网络的原有规模，相比于聚类方法具有较高的数据可用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598972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900" kern="1200" dirty="0">
                <a:solidFill>
                  <a:schemeClr val="tx1"/>
                </a:solidFill>
                <a:effectLst/>
                <a:latin typeface="+mn-lt"/>
                <a:ea typeface="+mn-ea"/>
                <a:cs typeface="+mn-cs"/>
              </a:rPr>
              <a:t>但是</a:t>
            </a:r>
            <a:r>
              <a:rPr lang="zh-CN" altLang="zh-CN" sz="900" kern="1200" dirty="0">
                <a:solidFill>
                  <a:schemeClr val="tx1"/>
                </a:solidFill>
                <a:effectLst/>
                <a:latin typeface="+mn-lt"/>
                <a:ea typeface="+mn-ea"/>
                <a:cs typeface="+mn-cs"/>
              </a:rPr>
              <a:t>基于网络图结构的扰动算法不能有效的解决图结构攻击的问题：当攻击者掌握某节点的邻接度序列时，仍然可以确定该节点在图中的位置，子图攻击仍然奏效。</a:t>
            </a:r>
            <a:r>
              <a:rPr lang="zh-CN" altLang="en-US" sz="900" kern="1200" dirty="0">
                <a:solidFill>
                  <a:schemeClr val="tx1"/>
                </a:solidFill>
                <a:effectLst/>
                <a:latin typeface="+mn-lt"/>
                <a:ea typeface="+mn-ea"/>
                <a:cs typeface="+mn-cs"/>
              </a:rPr>
              <a:t>于是，我</a:t>
            </a:r>
            <a:r>
              <a:rPr lang="zh-CN" altLang="en-US" dirty="0"/>
              <a:t>提出了一种基于差分隐私的带权社交网络隐私保护方法，在对边权值扰动的同时，通过添加边和节点噪音对图结构进行扰动从而抵御图结构攻击。</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38839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dirty="0">
                <a:latin typeface="Times New Roman" panose="02020603050405020304" pitchFamily="18" charset="0"/>
                <a:cs typeface="Times New Roman" panose="02020603050405020304" pitchFamily="18" charset="0"/>
              </a:rPr>
              <a:t>差分隐私并不是一种特定的技术或算法。它仅仅定义了一个保护性足够好的私有化查询满足的隐私的数学保证。</a:t>
            </a:r>
            <a:endParaRPr lang="en-US" altLang="zh-CN" sz="900" dirty="0">
              <a:latin typeface="Times New Roman" panose="02020603050405020304" pitchFamily="18" charset="0"/>
              <a:cs typeface="Times New Roman" panose="02020603050405020304" pitchFamily="18" charset="0"/>
            </a:endParaRPr>
          </a:p>
          <a:p>
            <a:r>
              <a:rPr lang="zh-CN" altLang="zh-CN" sz="900" kern="1200" dirty="0">
                <a:solidFill>
                  <a:schemeClr val="tx1"/>
                </a:solidFill>
                <a:effectLst/>
                <a:latin typeface="+mn-lt"/>
                <a:ea typeface="+mn-ea"/>
                <a:cs typeface="+mn-cs"/>
              </a:rPr>
              <a:t>概率</a:t>
            </a:r>
            <a:r>
              <a:rPr lang="en-US" altLang="zh-CN" sz="900" kern="1200" dirty="0" err="1">
                <a:solidFill>
                  <a:schemeClr val="tx1"/>
                </a:solidFill>
                <a:effectLst/>
                <a:latin typeface="+mn-lt"/>
                <a:ea typeface="+mn-ea"/>
                <a:cs typeface="+mn-cs"/>
              </a:rPr>
              <a:t>Pr</a:t>
            </a:r>
            <a:r>
              <a:rPr lang="zh-CN" altLang="zh-CN" sz="900" kern="1200" dirty="0">
                <a:solidFill>
                  <a:schemeClr val="tx1"/>
                </a:solidFill>
                <a:effectLst/>
                <a:latin typeface="+mn-lt"/>
                <a:ea typeface="+mn-ea"/>
                <a:cs typeface="+mn-cs"/>
              </a:rPr>
              <a:t>表示隐私被揭露的风险，由算法</a:t>
            </a:r>
            <a:r>
              <a:rPr lang="en-US" altLang="zh-CN" sz="900" i="1" kern="1200" dirty="0">
                <a:solidFill>
                  <a:schemeClr val="tx1"/>
                </a:solidFill>
                <a:effectLst/>
                <a:latin typeface="+mn-lt"/>
                <a:ea typeface="+mn-ea"/>
                <a:cs typeface="+mn-cs"/>
              </a:rPr>
              <a:t>M</a:t>
            </a:r>
            <a:r>
              <a:rPr lang="zh-CN" altLang="zh-CN" sz="900" kern="1200" dirty="0">
                <a:solidFill>
                  <a:schemeClr val="tx1"/>
                </a:solidFill>
                <a:effectLst/>
                <a:latin typeface="+mn-lt"/>
                <a:ea typeface="+mn-ea"/>
                <a:cs typeface="+mn-cs"/>
              </a:rPr>
              <a:t>进行随机性的控制，隐私保护程度由隐私预算参数</a:t>
            </a:r>
            <a:r>
              <a:rPr lang="en-US" altLang="zh-CN" sz="900" i="1" kern="1200" dirty="0">
                <a:solidFill>
                  <a:schemeClr val="tx1"/>
                </a:solidFill>
                <a:effectLst/>
                <a:latin typeface="+mn-lt"/>
                <a:ea typeface="+mn-ea"/>
                <a:cs typeface="+mn-cs"/>
              </a:rPr>
              <a:t>ε</a:t>
            </a:r>
            <a:r>
              <a:rPr lang="zh-CN" altLang="zh-CN" sz="900" kern="1200" dirty="0">
                <a:solidFill>
                  <a:schemeClr val="tx1"/>
                </a:solidFill>
                <a:effectLst/>
                <a:latin typeface="+mn-lt"/>
                <a:ea typeface="+mn-ea"/>
                <a:cs typeface="+mn-cs"/>
              </a:rPr>
              <a:t>表示，</a:t>
            </a:r>
            <a:r>
              <a:rPr lang="en-US" altLang="zh-CN" sz="900" i="1" kern="1200" dirty="0">
                <a:solidFill>
                  <a:schemeClr val="tx1"/>
                </a:solidFill>
                <a:effectLst/>
                <a:latin typeface="+mn-lt"/>
                <a:ea typeface="+mn-ea"/>
                <a:cs typeface="+mn-cs"/>
              </a:rPr>
              <a:t>ε</a:t>
            </a:r>
            <a:r>
              <a:rPr lang="zh-CN" altLang="zh-CN" sz="900" kern="1200" dirty="0">
                <a:solidFill>
                  <a:schemeClr val="tx1"/>
                </a:solidFill>
                <a:effectLst/>
                <a:latin typeface="+mn-lt"/>
                <a:ea typeface="+mn-ea"/>
                <a:cs typeface="+mn-cs"/>
              </a:rPr>
              <a:t>越小则隐私保护程度越高，表示邻近数据集结果越接近不容易区分。</a:t>
            </a:r>
            <a:endParaRPr lang="en-US" altLang="zh-CN" sz="900" kern="1200" dirty="0">
              <a:solidFill>
                <a:schemeClr val="tx1"/>
              </a:solidFill>
              <a:effectLst/>
              <a:latin typeface="+mn-lt"/>
              <a:ea typeface="+mn-ea"/>
              <a:cs typeface="+mn-cs"/>
            </a:endParaRPr>
          </a:p>
          <a:p>
            <a:r>
              <a:rPr lang="zh-CN" altLang="en-US" sz="900" kern="1200" dirty="0">
                <a:solidFill>
                  <a:schemeClr val="tx1"/>
                </a:solidFill>
                <a:effectLst/>
                <a:latin typeface="+mn-lt"/>
                <a:ea typeface="+mn-ea"/>
                <a:cs typeface="+mn-cs"/>
              </a:rPr>
              <a:t>这个性质将会运用到我的隐私算法设计中。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97210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假设在一个带有边权值的社交网络图中，图的一系列属性可以用边权值的线性组合来表示，则当我们改变边权值且保证它仍然满足原来的线性关系时，图的属性并不会被改变。基于这一假设，</a:t>
            </a:r>
            <a:r>
              <a:rPr lang="zh-CN" altLang="en-US" sz="900" kern="1200" dirty="0">
                <a:solidFill>
                  <a:schemeClr val="tx1"/>
                </a:solidFill>
                <a:effectLst/>
                <a:latin typeface="+mn-lt"/>
                <a:ea typeface="+mn-ea"/>
                <a:cs typeface="+mn-cs"/>
              </a:rPr>
              <a:t>我们</a:t>
            </a:r>
            <a:r>
              <a:rPr lang="zh-CN" altLang="zh-CN" sz="900" kern="1200" dirty="0">
                <a:solidFill>
                  <a:schemeClr val="tx1"/>
                </a:solidFill>
                <a:effectLst/>
                <a:latin typeface="+mn-lt"/>
                <a:ea typeface="+mn-ea"/>
                <a:cs typeface="+mn-cs"/>
              </a:rPr>
              <a:t>可以通过建立线性不等式模型来反映图属性</a:t>
            </a:r>
            <a:r>
              <a:rPr lang="zh-CN" altLang="en-US" sz="900" kern="1200" dirty="0">
                <a:solidFill>
                  <a:schemeClr val="tx1"/>
                </a:solidFill>
                <a:effectLst/>
                <a:latin typeface="+mn-lt"/>
                <a:ea typeface="+mn-ea"/>
                <a:cs typeface="+mn-cs"/>
              </a:rPr>
              <a:t>。在迭代的过程中</a:t>
            </a:r>
            <a:r>
              <a:rPr lang="zh-CN" altLang="zh-CN" sz="900" kern="1200" dirty="0">
                <a:solidFill>
                  <a:schemeClr val="tx1"/>
                </a:solidFill>
                <a:effectLst/>
                <a:latin typeface="+mn-lt"/>
                <a:ea typeface="+mn-ea"/>
                <a:cs typeface="+mn-cs"/>
              </a:rPr>
              <a:t>边权值被重新分配为不等式</a:t>
            </a:r>
            <a:r>
              <a:rPr lang="zh-CN" altLang="en-US" sz="900" kern="1200" dirty="0">
                <a:solidFill>
                  <a:schemeClr val="tx1"/>
                </a:solidFill>
                <a:effectLst/>
                <a:latin typeface="+mn-lt"/>
                <a:ea typeface="+mn-ea"/>
                <a:cs typeface="+mn-cs"/>
              </a:rPr>
              <a:t>组的</a:t>
            </a:r>
            <a:r>
              <a:rPr lang="zh-CN" altLang="zh-CN" sz="900" kern="1200" dirty="0">
                <a:solidFill>
                  <a:schemeClr val="tx1"/>
                </a:solidFill>
                <a:effectLst/>
                <a:latin typeface="+mn-lt"/>
                <a:ea typeface="+mn-ea"/>
                <a:cs typeface="+mn-cs"/>
              </a:rPr>
              <a:t>任何解，</a:t>
            </a:r>
            <a:r>
              <a:rPr lang="zh-CN" altLang="en-US" sz="900" kern="1200" dirty="0">
                <a:solidFill>
                  <a:schemeClr val="tx1"/>
                </a:solidFill>
                <a:effectLst/>
                <a:latin typeface="+mn-lt"/>
                <a:ea typeface="+mn-ea"/>
                <a:cs typeface="+mn-cs"/>
              </a:rPr>
              <a:t>能</a:t>
            </a:r>
            <a:r>
              <a:rPr lang="zh-CN" altLang="zh-CN" sz="900" kern="1200" dirty="0">
                <a:solidFill>
                  <a:schemeClr val="tx1"/>
                </a:solidFill>
                <a:effectLst/>
                <a:latin typeface="+mn-lt"/>
                <a:ea typeface="+mn-ea"/>
                <a:cs typeface="+mn-cs"/>
              </a:rPr>
              <a:t>确保</a:t>
            </a:r>
            <a:r>
              <a:rPr lang="zh-CN" altLang="en-US" sz="900" kern="1200" dirty="0">
                <a:solidFill>
                  <a:schemeClr val="tx1"/>
                </a:solidFill>
                <a:effectLst/>
                <a:latin typeface="+mn-lt"/>
                <a:ea typeface="+mn-ea"/>
                <a:cs typeface="+mn-cs"/>
              </a:rPr>
              <a:t>原图</a:t>
            </a:r>
            <a:r>
              <a:rPr lang="zh-CN" altLang="zh-CN" sz="900" kern="1200" dirty="0">
                <a:solidFill>
                  <a:schemeClr val="tx1"/>
                </a:solidFill>
                <a:effectLst/>
                <a:latin typeface="+mn-lt"/>
                <a:ea typeface="+mn-ea"/>
                <a:cs typeface="+mn-cs"/>
              </a:rPr>
              <a:t>的属性保持不变。因此，该模型可以表示为线性规划问题</a:t>
            </a:r>
            <a:r>
              <a:rPr lang="zh-CN" altLang="en-US" sz="900" kern="1200" dirty="0">
                <a:solidFill>
                  <a:schemeClr val="tx1"/>
                </a:solidFill>
                <a:effectLst/>
                <a:latin typeface="+mn-lt"/>
                <a:ea typeface="+mn-ea"/>
                <a:cs typeface="+mn-cs"/>
              </a:rPr>
              <a:t>，数据可用性由此得到保证。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06384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2018/6/8</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notesSlide" Target="../notesSlides/notesSlide11.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2856216" y="940373"/>
            <a:ext cx="5917785" cy="1423467"/>
          </a:xfrm>
          <a:prstGeom prst="rect">
            <a:avLst/>
          </a:prstGeom>
          <a:noFill/>
        </p:spPr>
        <p:txBody>
          <a:bodyPr wrap="square" lIns="68580" tIns="34290" rIns="68580" bIns="34290" rtlCol="0">
            <a:spAutoFit/>
          </a:bodyPr>
          <a:lstStyle/>
          <a:p>
            <a:r>
              <a:rPr lang="zh-CN" altLang="zh-CN" sz="4400" b="1" dirty="0">
                <a:solidFill>
                  <a:schemeClr val="accent5">
                    <a:lumMod val="50000"/>
                  </a:schemeClr>
                </a:solidFill>
              </a:rPr>
              <a:t>基于社交网络图结构的差分隐私发布模型研究</a:t>
            </a:r>
            <a:endParaRPr lang="zh-CN" altLang="en-US" sz="4400" b="1" dirty="0">
              <a:solidFill>
                <a:schemeClr val="accent5">
                  <a:lumMod val="50000"/>
                </a:schemeClr>
              </a:solidFill>
            </a:endParaRPr>
          </a:p>
        </p:txBody>
      </p:sp>
      <p:sp>
        <p:nvSpPr>
          <p:cNvPr id="121" name="TextBox 120"/>
          <p:cNvSpPr txBox="1"/>
          <p:nvPr/>
        </p:nvSpPr>
        <p:spPr>
          <a:xfrm>
            <a:off x="3458668" y="2930009"/>
            <a:ext cx="3733242" cy="871302"/>
          </a:xfrm>
          <a:prstGeom prst="roundRect">
            <a:avLst/>
          </a:prstGeom>
          <a:solidFill>
            <a:srgbClr val="1B4367"/>
          </a:solidFill>
        </p:spPr>
        <p:txBody>
          <a:bodyPr wrap="square" rtlCol="0">
            <a:spAutoFit/>
          </a:bodyPr>
          <a:lstStyle/>
          <a:p>
            <a:pPr algn="ctr">
              <a:lnSpc>
                <a:spcPct val="150000"/>
              </a:lnSpc>
            </a:pPr>
            <a:r>
              <a:rPr lang="zh-CN" altLang="en-US" sz="1600" dirty="0">
                <a:solidFill>
                  <a:schemeClr val="bg1"/>
                </a:solidFill>
                <a:latin typeface="+mn-ea"/>
                <a:sym typeface="微软雅黑" panose="020B0503020204020204" pitchFamily="34" charset="-122"/>
              </a:rPr>
              <a:t>答辩人：顾婕       导师：黄海平教授</a:t>
            </a:r>
          </a:p>
          <a:p>
            <a:pPr algn="ctr">
              <a:lnSpc>
                <a:spcPct val="150000"/>
              </a:lnSpc>
            </a:pPr>
            <a:r>
              <a:rPr lang="zh-CN" altLang="en-US" sz="1600" dirty="0">
                <a:solidFill>
                  <a:schemeClr val="bg1"/>
                </a:solidFill>
                <a:latin typeface="+mn-ea"/>
                <a:sym typeface="微软雅黑" panose="020B0503020204020204" pitchFamily="34" charset="-122"/>
              </a:rPr>
              <a:t>专业：信息科技英才班（信息安全）</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1450"/>
                            </p:stCondLst>
                            <p:childTnLst>
                              <p:par>
                                <p:cTn id="13" presetID="14" presetClass="entr" presetSubtype="1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randombar(horizontal)">
                                      <p:cBhvr>
                                        <p:cTn id="1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4482744" y="1299680"/>
            <a:ext cx="4661256" cy="3215812"/>
          </a:xfrm>
          <a:prstGeom prst="rect">
            <a:avLst/>
          </a:prstGeom>
          <a:solidFill>
            <a:srgbClr val="1B4367"/>
          </a:solidFill>
          <a:ln w="9525">
            <a:noFill/>
            <a:bevel/>
            <a:headEnd/>
            <a:tailEnd/>
          </a:ln>
        </p:spPr>
        <p:txBody>
          <a:bodyPr lIns="68580" tIns="34290" rIns="68580" bIns="34290"/>
          <a:lstStyle/>
          <a:p>
            <a:pPr eaLnBrk="1" hangingPunct="1"/>
            <a:endParaRPr lang="zh-CN" altLang="en-US" dirty="0">
              <a:cs typeface="+mn-ea"/>
              <a:sym typeface="+mn-lt"/>
            </a:endParaRPr>
          </a:p>
        </p:txBody>
      </p:sp>
      <mc:AlternateContent xmlns:mc="http://schemas.openxmlformats.org/markup-compatibility/2006" xmlns:a14="http://schemas.microsoft.com/office/drawing/2010/main">
        <mc:Choice Requires="a14">
          <p:sp>
            <p:nvSpPr>
              <p:cNvPr id="12" name="文本框 11"/>
              <p:cNvSpPr txBox="1"/>
              <p:nvPr/>
            </p:nvSpPr>
            <p:spPr>
              <a:xfrm>
                <a:off x="4723529" y="1346307"/>
                <a:ext cx="4312592" cy="2968185"/>
              </a:xfrm>
              <a:prstGeom prst="rect">
                <a:avLst/>
              </a:prstGeom>
              <a:noFill/>
              <a:ln>
                <a:noFill/>
              </a:ln>
              <a:extLst>
                <a:ext uri="{909E8E84-426E-40DD-AFC4-6F175D3DCCD1}">
                  <a14:hiddenFill>
                    <a:solidFill>
                      <a:srgbClr val="5CA0B4"/>
                    </a:solidFill>
                  </a14:hiddenFill>
                </a:ext>
              </a:extLst>
            </p:spPr>
            <p:txBody>
              <a:bodyPr wrap="square" lIns="68580" tIns="34290" rIns="68580" bIns="34290" rtlCol="0">
                <a:spAutoFit/>
              </a:bodyPr>
              <a:lstStyle/>
              <a:p>
                <a:pPr>
                  <a:lnSpc>
                    <a:spcPct val="200000"/>
                  </a:lnSpc>
                </a:pPr>
                <a:r>
                  <a:rPr lang="en-US" altLang="zh-CN" sz="1200" dirty="0">
                    <a:solidFill>
                      <a:schemeClr val="bg1"/>
                    </a:solidFill>
                    <a:cs typeface="+mn-ea"/>
                    <a:sym typeface="+mn-lt"/>
                  </a:rPr>
                  <a:t>1.</a:t>
                </a:r>
                <a:r>
                  <a:rPr lang="zh-CN" altLang="en-US" sz="1200" dirty="0">
                    <a:solidFill>
                      <a:schemeClr val="bg1"/>
                    </a:solidFill>
                    <a:cs typeface="+mn-ea"/>
                    <a:sym typeface="+mn-lt"/>
                  </a:rPr>
                  <a:t>将边集合</a:t>
                </a:r>
                <a:r>
                  <a:rPr lang="en-US" altLang="zh-CN" sz="1200" i="1" dirty="0">
                    <a:solidFill>
                      <a:schemeClr val="bg1"/>
                    </a:solidFill>
                    <a:cs typeface="+mn-ea"/>
                    <a:sym typeface="+mn-lt"/>
                  </a:rPr>
                  <a:t>E </a:t>
                </a:r>
                <a:r>
                  <a:rPr lang="zh-CN" altLang="en-US" sz="1200" dirty="0">
                    <a:solidFill>
                      <a:schemeClr val="bg1"/>
                    </a:solidFill>
                    <a:cs typeface="+mn-ea"/>
                    <a:sym typeface="+mn-lt"/>
                  </a:rPr>
                  <a:t>分成</a:t>
                </a:r>
                <a14:m>
                  <m:oMath xmlns:m="http://schemas.openxmlformats.org/officeDocument/2006/math">
                    <m:sSub>
                      <m:sSubPr>
                        <m:ctrlPr>
                          <a:rPr lang="en-US" altLang="zh-CN" sz="1200" i="1" smtClean="0">
                            <a:solidFill>
                              <a:schemeClr val="bg1"/>
                            </a:solidFill>
                            <a:latin typeface="Cambria Math" panose="02040503050406030204" pitchFamily="18" charset="0"/>
                            <a:cs typeface="+mn-ea"/>
                            <a:sym typeface="+mn-lt"/>
                          </a:rPr>
                        </m:ctrlPr>
                      </m:sSubPr>
                      <m:e>
                        <m:r>
                          <a:rPr lang="en-US" altLang="zh-CN" sz="1200" b="0" i="1" smtClean="0">
                            <a:solidFill>
                              <a:schemeClr val="bg1"/>
                            </a:solidFill>
                            <a:latin typeface="Cambria Math" panose="02040503050406030204" pitchFamily="18" charset="0"/>
                            <a:cs typeface="+mn-ea"/>
                            <a:sym typeface="+mn-lt"/>
                          </a:rPr>
                          <m:t>𝐸</m:t>
                        </m:r>
                      </m:e>
                      <m:sub>
                        <m:r>
                          <a:rPr lang="en-US" altLang="zh-CN" sz="1200" b="0" i="1" smtClean="0">
                            <a:solidFill>
                              <a:schemeClr val="bg1"/>
                            </a:solidFill>
                            <a:latin typeface="Cambria Math" panose="02040503050406030204" pitchFamily="18" charset="0"/>
                            <a:cs typeface="+mn-ea"/>
                            <a:sym typeface="+mn-lt"/>
                          </a:rPr>
                          <m:t>𝑁</m:t>
                        </m:r>
                      </m:sub>
                    </m:sSub>
                  </m:oMath>
                </a14:m>
                <a:r>
                  <a:rPr lang="zh-CN" altLang="en-US" sz="1200" dirty="0">
                    <a:solidFill>
                      <a:schemeClr val="bg1"/>
                    </a:solidFill>
                    <a:cs typeface="+mn-ea"/>
                    <a:sym typeface="+mn-lt"/>
                  </a:rPr>
                  <a:t> 和</a:t>
                </a:r>
                <a14:m>
                  <m:oMath xmlns:m="http://schemas.openxmlformats.org/officeDocument/2006/math">
                    <m:sSub>
                      <m:sSubPr>
                        <m:ctrlPr>
                          <a:rPr lang="en-US" altLang="zh-CN" sz="1200" i="1">
                            <a:solidFill>
                              <a:schemeClr val="bg1"/>
                            </a:solidFill>
                            <a:latin typeface="Cambria Math" panose="02040503050406030204" pitchFamily="18" charset="0"/>
                            <a:cs typeface="+mn-ea"/>
                            <a:sym typeface="+mn-lt"/>
                          </a:rPr>
                        </m:ctrlPr>
                      </m:sSubPr>
                      <m:e>
                        <m:r>
                          <a:rPr lang="en-US" altLang="zh-CN" sz="1200" i="1">
                            <a:solidFill>
                              <a:schemeClr val="bg1"/>
                            </a:solidFill>
                            <a:latin typeface="Cambria Math" panose="02040503050406030204" pitchFamily="18" charset="0"/>
                            <a:cs typeface="+mn-ea"/>
                            <a:sym typeface="+mn-lt"/>
                          </a:rPr>
                          <m:t>𝐸</m:t>
                        </m:r>
                      </m:e>
                      <m:sub>
                        <m:r>
                          <a:rPr lang="en-US" altLang="zh-CN" sz="1200" b="0" i="1" smtClean="0">
                            <a:solidFill>
                              <a:schemeClr val="bg1"/>
                            </a:solidFill>
                            <a:latin typeface="Cambria Math" panose="02040503050406030204" pitchFamily="18" charset="0"/>
                            <a:cs typeface="+mn-ea"/>
                            <a:sym typeface="+mn-lt"/>
                          </a:rPr>
                          <m:t>𝑇</m:t>
                        </m:r>
                      </m:sub>
                    </m:sSub>
                  </m:oMath>
                </a14:m>
                <a:r>
                  <a:rPr lang="zh-CN" altLang="en-US" sz="1200" dirty="0">
                    <a:solidFill>
                      <a:schemeClr val="bg1"/>
                    </a:solidFill>
                    <a:cs typeface="+mn-ea"/>
                    <a:sym typeface="+mn-lt"/>
                  </a:rPr>
                  <a:t>两个部分，其中</a:t>
                </a:r>
                <a14:m>
                  <m:oMath xmlns:m="http://schemas.openxmlformats.org/officeDocument/2006/math">
                    <m:sSub>
                      <m:sSubPr>
                        <m:ctrlPr>
                          <a:rPr lang="en-US" altLang="zh-CN" sz="1200" i="1">
                            <a:solidFill>
                              <a:schemeClr val="bg1"/>
                            </a:solidFill>
                            <a:latin typeface="Cambria Math" panose="02040503050406030204" pitchFamily="18" charset="0"/>
                            <a:cs typeface="+mn-ea"/>
                            <a:sym typeface="+mn-lt"/>
                          </a:rPr>
                        </m:ctrlPr>
                      </m:sSubPr>
                      <m:e>
                        <m:r>
                          <a:rPr lang="en-US" altLang="zh-CN" sz="1200" i="1">
                            <a:solidFill>
                              <a:schemeClr val="bg1"/>
                            </a:solidFill>
                            <a:latin typeface="Cambria Math" panose="02040503050406030204" pitchFamily="18" charset="0"/>
                            <a:cs typeface="+mn-ea"/>
                            <a:sym typeface="+mn-lt"/>
                          </a:rPr>
                          <m:t>𝐸</m:t>
                        </m:r>
                      </m:e>
                      <m:sub>
                        <m:r>
                          <a:rPr lang="en-US" altLang="zh-CN" sz="1200" i="1">
                            <a:solidFill>
                              <a:schemeClr val="bg1"/>
                            </a:solidFill>
                            <a:latin typeface="Cambria Math" panose="02040503050406030204" pitchFamily="18" charset="0"/>
                            <a:cs typeface="+mn-ea"/>
                            <a:sym typeface="+mn-lt"/>
                          </a:rPr>
                          <m:t>𝑇</m:t>
                        </m:r>
                      </m:sub>
                    </m:sSub>
                  </m:oMath>
                </a14:m>
                <a:r>
                  <a:rPr lang="zh-CN" altLang="en-US" sz="1200" dirty="0">
                    <a:solidFill>
                      <a:schemeClr val="bg1"/>
                    </a:solidFill>
                    <a:cs typeface="+mn-ea"/>
                    <a:sym typeface="+mn-lt"/>
                  </a:rPr>
                  <a:t>为构成最短生成树的边集合，</a:t>
                </a:r>
                <a14:m>
                  <m:oMath xmlns:m="http://schemas.openxmlformats.org/officeDocument/2006/math">
                    <m:sSub>
                      <m:sSubPr>
                        <m:ctrlPr>
                          <a:rPr lang="en-US" altLang="zh-CN" sz="1200" i="1">
                            <a:solidFill>
                              <a:schemeClr val="bg1"/>
                            </a:solidFill>
                            <a:latin typeface="Cambria Math" panose="02040503050406030204" pitchFamily="18" charset="0"/>
                            <a:cs typeface="+mn-ea"/>
                            <a:sym typeface="+mn-lt"/>
                          </a:rPr>
                        </m:ctrlPr>
                      </m:sSubPr>
                      <m:e>
                        <m:r>
                          <a:rPr lang="en-US" altLang="zh-CN" sz="1200" i="1">
                            <a:solidFill>
                              <a:schemeClr val="bg1"/>
                            </a:solidFill>
                            <a:latin typeface="Cambria Math" panose="02040503050406030204" pitchFamily="18" charset="0"/>
                            <a:cs typeface="+mn-ea"/>
                            <a:sym typeface="+mn-lt"/>
                          </a:rPr>
                          <m:t>𝐸</m:t>
                        </m:r>
                      </m:e>
                      <m:sub>
                        <m:r>
                          <a:rPr lang="en-US" altLang="zh-CN" sz="1200" i="1">
                            <a:solidFill>
                              <a:schemeClr val="bg1"/>
                            </a:solidFill>
                            <a:latin typeface="Cambria Math" panose="02040503050406030204" pitchFamily="18" charset="0"/>
                            <a:cs typeface="+mn-ea"/>
                            <a:sym typeface="+mn-lt"/>
                          </a:rPr>
                          <m:t>𝑁</m:t>
                        </m:r>
                      </m:sub>
                    </m:sSub>
                  </m:oMath>
                </a14:m>
                <a:r>
                  <a:rPr lang="zh-CN" altLang="en-US" sz="1200" dirty="0">
                    <a:solidFill>
                      <a:schemeClr val="bg1"/>
                    </a:solidFill>
                    <a:cs typeface="+mn-ea"/>
                    <a:sym typeface="+mn-lt"/>
                  </a:rPr>
                  <a:t>为剩余边组成的集合；</a:t>
                </a:r>
              </a:p>
              <a:p>
                <a:pPr>
                  <a:lnSpc>
                    <a:spcPct val="200000"/>
                  </a:lnSpc>
                </a:pPr>
                <a:r>
                  <a:rPr lang="en-US" altLang="zh-CN" sz="1200" dirty="0">
                    <a:solidFill>
                      <a:schemeClr val="bg1"/>
                    </a:solidFill>
                    <a:cs typeface="+mn-ea"/>
                    <a:sym typeface="+mn-lt"/>
                  </a:rPr>
                  <a:t>2.</a:t>
                </a:r>
                <a:r>
                  <a:rPr lang="zh-CN" altLang="en-US" sz="1200" dirty="0">
                    <a:solidFill>
                      <a:schemeClr val="bg1"/>
                    </a:solidFill>
                    <a:cs typeface="+mn-ea"/>
                    <a:sym typeface="+mn-lt"/>
                  </a:rPr>
                  <a:t>利用约束模型生成边权值约束不等式；</a:t>
                </a:r>
              </a:p>
              <a:p>
                <a:pPr>
                  <a:lnSpc>
                    <a:spcPct val="200000"/>
                  </a:lnSpc>
                </a:pPr>
                <a:r>
                  <a:rPr lang="en-US" altLang="zh-CN" sz="1200" dirty="0">
                    <a:solidFill>
                      <a:schemeClr val="bg1"/>
                    </a:solidFill>
                    <a:cs typeface="+mn-ea"/>
                    <a:sym typeface="+mn-lt"/>
                  </a:rPr>
                  <a:t>3.</a:t>
                </a:r>
                <a:r>
                  <a:rPr lang="zh-CN" altLang="en-US" sz="1200" dirty="0">
                    <a:solidFill>
                      <a:schemeClr val="bg1"/>
                    </a:solidFill>
                    <a:cs typeface="+mn-ea"/>
                    <a:sym typeface="+mn-lt"/>
                  </a:rPr>
                  <a:t>对</a:t>
                </a:r>
                <a14:m>
                  <m:oMath xmlns:m="http://schemas.openxmlformats.org/officeDocument/2006/math">
                    <m:sSub>
                      <m:sSubPr>
                        <m:ctrlPr>
                          <a:rPr lang="en-US" altLang="zh-CN" sz="1200" i="1">
                            <a:solidFill>
                              <a:schemeClr val="bg1"/>
                            </a:solidFill>
                            <a:latin typeface="Cambria Math" panose="02040503050406030204" pitchFamily="18" charset="0"/>
                            <a:cs typeface="+mn-ea"/>
                            <a:sym typeface="+mn-lt"/>
                          </a:rPr>
                        </m:ctrlPr>
                      </m:sSubPr>
                      <m:e>
                        <m:r>
                          <a:rPr lang="en-US" altLang="zh-CN" sz="1200" i="1">
                            <a:solidFill>
                              <a:schemeClr val="bg1"/>
                            </a:solidFill>
                            <a:latin typeface="Cambria Math" panose="02040503050406030204" pitchFamily="18" charset="0"/>
                            <a:cs typeface="+mn-ea"/>
                            <a:sym typeface="+mn-lt"/>
                          </a:rPr>
                          <m:t>𝐸</m:t>
                        </m:r>
                      </m:e>
                      <m:sub>
                        <m:r>
                          <a:rPr lang="en-US" altLang="zh-CN" sz="1200" i="1">
                            <a:solidFill>
                              <a:schemeClr val="bg1"/>
                            </a:solidFill>
                            <a:latin typeface="Cambria Math" panose="02040503050406030204" pitchFamily="18" charset="0"/>
                            <a:cs typeface="+mn-ea"/>
                            <a:sym typeface="+mn-lt"/>
                          </a:rPr>
                          <m:t>𝑇</m:t>
                        </m:r>
                      </m:sub>
                    </m:sSub>
                  </m:oMath>
                </a14:m>
                <a:r>
                  <a:rPr lang="zh-CN" altLang="en-US" sz="1200" dirty="0">
                    <a:solidFill>
                      <a:schemeClr val="bg1"/>
                    </a:solidFill>
                    <a:cs typeface="+mn-ea"/>
                    <a:sym typeface="+mn-lt"/>
                  </a:rPr>
                  <a:t>中的边权值添加</a:t>
                </a:r>
                <a:r>
                  <a:rPr lang="en-US" altLang="zh-CN" sz="1200" dirty="0">
                    <a:solidFill>
                      <a:schemeClr val="bg1"/>
                    </a:solidFill>
                    <a:cs typeface="+mn-ea"/>
                    <a:sym typeface="+mn-lt"/>
                  </a:rPr>
                  <a:t>Laplace</a:t>
                </a:r>
                <a:r>
                  <a:rPr lang="zh-CN" altLang="en-US" sz="1200" dirty="0">
                    <a:solidFill>
                      <a:schemeClr val="bg1"/>
                    </a:solidFill>
                    <a:cs typeface="+mn-ea"/>
                    <a:sym typeface="+mn-lt"/>
                  </a:rPr>
                  <a:t>噪声，再将加噪之后的权值带入约束不等式中，可解得</a:t>
                </a:r>
                <a14:m>
                  <m:oMath xmlns:m="http://schemas.openxmlformats.org/officeDocument/2006/math">
                    <m:sSub>
                      <m:sSubPr>
                        <m:ctrlPr>
                          <a:rPr lang="en-US" altLang="zh-CN" sz="1200" i="1">
                            <a:solidFill>
                              <a:schemeClr val="bg1"/>
                            </a:solidFill>
                            <a:latin typeface="Cambria Math" panose="02040503050406030204" pitchFamily="18" charset="0"/>
                            <a:cs typeface="+mn-ea"/>
                            <a:sym typeface="+mn-lt"/>
                          </a:rPr>
                        </m:ctrlPr>
                      </m:sSubPr>
                      <m:e>
                        <m:r>
                          <a:rPr lang="en-US" altLang="zh-CN" sz="1200" i="1">
                            <a:solidFill>
                              <a:schemeClr val="bg1"/>
                            </a:solidFill>
                            <a:latin typeface="Cambria Math" panose="02040503050406030204" pitchFamily="18" charset="0"/>
                            <a:cs typeface="+mn-ea"/>
                            <a:sym typeface="+mn-lt"/>
                          </a:rPr>
                          <m:t>𝐸</m:t>
                        </m:r>
                      </m:e>
                      <m:sub>
                        <m:r>
                          <a:rPr lang="en-US" altLang="zh-CN" sz="1200" i="1">
                            <a:solidFill>
                              <a:schemeClr val="bg1"/>
                            </a:solidFill>
                            <a:latin typeface="Cambria Math" panose="02040503050406030204" pitchFamily="18" charset="0"/>
                            <a:cs typeface="+mn-ea"/>
                            <a:sym typeface="+mn-lt"/>
                          </a:rPr>
                          <m:t>𝑁</m:t>
                        </m:r>
                      </m:sub>
                    </m:sSub>
                  </m:oMath>
                </a14:m>
                <a:r>
                  <a:rPr lang="zh-CN" altLang="en-US" sz="1200" dirty="0">
                    <a:solidFill>
                      <a:schemeClr val="bg1"/>
                    </a:solidFill>
                    <a:cs typeface="+mn-ea"/>
                    <a:sym typeface="+mn-lt"/>
                  </a:rPr>
                  <a:t>中的边权值约束，并生成新的权值；</a:t>
                </a:r>
              </a:p>
              <a:p>
                <a:pPr>
                  <a:lnSpc>
                    <a:spcPct val="200000"/>
                  </a:lnSpc>
                </a:pPr>
                <a:r>
                  <a:rPr lang="en-US" altLang="zh-CN" sz="1200" dirty="0">
                    <a:solidFill>
                      <a:schemeClr val="bg1"/>
                    </a:solidFill>
                    <a:cs typeface="+mn-ea"/>
                    <a:sym typeface="+mn-lt"/>
                  </a:rPr>
                  <a:t>4.</a:t>
                </a:r>
                <a:r>
                  <a:rPr lang="zh-CN" altLang="en-US" sz="1200" dirty="0">
                    <a:solidFill>
                      <a:schemeClr val="bg1"/>
                    </a:solidFill>
                    <a:cs typeface="+mn-ea"/>
                    <a:sym typeface="+mn-lt"/>
                  </a:rPr>
                  <a:t>在每个生成树</a:t>
                </a:r>
                <a14:m>
                  <m:oMath xmlns:m="http://schemas.openxmlformats.org/officeDocument/2006/math">
                    <m:sSub>
                      <m:sSubPr>
                        <m:ctrlPr>
                          <a:rPr lang="en-US" altLang="zh-CN" sz="1200" i="1" smtClean="0">
                            <a:solidFill>
                              <a:schemeClr val="bg1"/>
                            </a:solidFill>
                            <a:latin typeface="Cambria Math" panose="02040503050406030204" pitchFamily="18" charset="0"/>
                            <a:cs typeface="+mn-ea"/>
                            <a:sym typeface="+mn-lt"/>
                          </a:rPr>
                        </m:ctrlPr>
                      </m:sSubPr>
                      <m:e>
                        <m:r>
                          <a:rPr lang="en-US" altLang="zh-CN" sz="1200" b="0" i="1" smtClean="0">
                            <a:solidFill>
                              <a:schemeClr val="bg1"/>
                            </a:solidFill>
                            <a:latin typeface="Cambria Math" panose="02040503050406030204" pitchFamily="18" charset="0"/>
                            <a:cs typeface="+mn-ea"/>
                            <a:sym typeface="+mn-lt"/>
                          </a:rPr>
                          <m:t>𝑡</m:t>
                        </m:r>
                      </m:e>
                      <m:sub>
                        <m:r>
                          <a:rPr lang="en-US" altLang="zh-CN" sz="1200" b="0" i="1" smtClean="0">
                            <a:solidFill>
                              <a:schemeClr val="bg1"/>
                            </a:solidFill>
                            <a:latin typeface="Cambria Math" panose="02040503050406030204" pitchFamily="18" charset="0"/>
                            <a:cs typeface="+mn-ea"/>
                            <a:sym typeface="+mn-lt"/>
                          </a:rPr>
                          <m:t>𝑖</m:t>
                        </m:r>
                      </m:sub>
                    </m:sSub>
                  </m:oMath>
                </a14:m>
                <a:r>
                  <a:rPr lang="zh-CN" altLang="en-US" sz="1200" dirty="0">
                    <a:solidFill>
                      <a:schemeClr val="bg1"/>
                    </a:solidFill>
                    <a:cs typeface="+mn-ea"/>
                    <a:sym typeface="+mn-lt"/>
                  </a:rPr>
                  <a:t>中，选择若干原来不存在边的节点对</a:t>
                </a:r>
                <a:r>
                  <a:rPr lang="en-US" altLang="zh-CN" sz="1200" dirty="0">
                    <a:solidFill>
                      <a:schemeClr val="bg1"/>
                    </a:solidFill>
                    <a:cs typeface="+mn-ea"/>
                    <a:sym typeface="+mn-lt"/>
                  </a:rPr>
                  <a:t>(</a:t>
                </a:r>
                <a:r>
                  <a:rPr lang="en-US" altLang="zh-CN" sz="1200" i="1" dirty="0" err="1">
                    <a:solidFill>
                      <a:schemeClr val="bg1"/>
                    </a:solidFill>
                    <a:cs typeface="+mn-ea"/>
                    <a:sym typeface="+mn-lt"/>
                  </a:rPr>
                  <a:t>u</a:t>
                </a:r>
                <a:r>
                  <a:rPr lang="en-US" altLang="zh-CN" sz="1200" dirty="0" err="1">
                    <a:solidFill>
                      <a:schemeClr val="bg1"/>
                    </a:solidFill>
                    <a:cs typeface="+mn-ea"/>
                    <a:sym typeface="+mn-lt"/>
                  </a:rPr>
                  <a:t>,</a:t>
                </a:r>
                <a:r>
                  <a:rPr lang="en-US" altLang="zh-CN" sz="1200" i="1" dirty="0" err="1">
                    <a:solidFill>
                      <a:schemeClr val="bg1"/>
                    </a:solidFill>
                    <a:cs typeface="+mn-ea"/>
                    <a:sym typeface="+mn-lt"/>
                  </a:rPr>
                  <a:t>v</a:t>
                </a:r>
                <a:r>
                  <a:rPr lang="en-US" altLang="zh-CN" sz="1200" dirty="0">
                    <a:solidFill>
                      <a:schemeClr val="bg1"/>
                    </a:solidFill>
                    <a:cs typeface="+mn-ea"/>
                    <a:sym typeface="+mn-lt"/>
                  </a:rPr>
                  <a:t>) </a:t>
                </a:r>
                <a:r>
                  <a:rPr lang="zh-CN" altLang="en-US" sz="1200" dirty="0">
                    <a:solidFill>
                      <a:schemeClr val="bg1"/>
                    </a:solidFill>
                    <a:cs typeface="+mn-ea"/>
                    <a:sym typeface="+mn-lt"/>
                  </a:rPr>
                  <a:t>构造一条新边，比较</a:t>
                </a:r>
                <a14:m>
                  <m:oMath xmlns:m="http://schemas.openxmlformats.org/officeDocument/2006/math">
                    <m:sSub>
                      <m:sSubPr>
                        <m:ctrlPr>
                          <a:rPr lang="en-US" altLang="zh-CN" sz="1200" i="1">
                            <a:solidFill>
                              <a:schemeClr val="bg1"/>
                            </a:solidFill>
                            <a:latin typeface="Cambria Math" panose="02040503050406030204" pitchFamily="18" charset="0"/>
                            <a:cs typeface="+mn-ea"/>
                            <a:sym typeface="+mn-lt"/>
                          </a:rPr>
                        </m:ctrlPr>
                      </m:sSubPr>
                      <m:e>
                        <m:r>
                          <a:rPr lang="en-US" altLang="zh-CN" sz="1200" i="1">
                            <a:solidFill>
                              <a:schemeClr val="bg1"/>
                            </a:solidFill>
                            <a:latin typeface="Cambria Math" panose="02040503050406030204" pitchFamily="18" charset="0"/>
                            <a:cs typeface="+mn-ea"/>
                            <a:sym typeface="+mn-lt"/>
                          </a:rPr>
                          <m:t>𝑡</m:t>
                        </m:r>
                      </m:e>
                      <m:sub>
                        <m:r>
                          <a:rPr lang="en-US" altLang="zh-CN" sz="1200" i="1">
                            <a:solidFill>
                              <a:schemeClr val="bg1"/>
                            </a:solidFill>
                            <a:latin typeface="Cambria Math" panose="02040503050406030204" pitchFamily="18" charset="0"/>
                            <a:cs typeface="+mn-ea"/>
                            <a:sym typeface="+mn-lt"/>
                          </a:rPr>
                          <m:t>𝑖</m:t>
                        </m:r>
                      </m:sub>
                    </m:sSub>
                  </m:oMath>
                </a14:m>
                <a:r>
                  <a:rPr lang="zh-CN" altLang="en-US" sz="1200" dirty="0">
                    <a:solidFill>
                      <a:schemeClr val="bg1"/>
                    </a:solidFill>
                    <a:cs typeface="+mn-ea"/>
                    <a:sym typeface="+mn-lt"/>
                  </a:rPr>
                  <a:t>中最大边权值与</a:t>
                </a:r>
                <a:r>
                  <a:rPr lang="en-US" altLang="zh-CN" sz="1200" i="1" dirty="0">
                    <a:solidFill>
                      <a:schemeClr val="bg1"/>
                    </a:solidFill>
                    <a:cs typeface="+mn-ea"/>
                    <a:sym typeface="+mn-lt"/>
                  </a:rPr>
                  <a:t>f </a:t>
                </a:r>
                <a:r>
                  <a:rPr lang="en-US" altLang="zh-CN" sz="1200" dirty="0">
                    <a:solidFill>
                      <a:schemeClr val="bg1"/>
                    </a:solidFill>
                    <a:cs typeface="+mn-ea"/>
                    <a:sym typeface="+mn-lt"/>
                  </a:rPr>
                  <a:t>(</a:t>
                </a:r>
                <a:r>
                  <a:rPr lang="en-US" altLang="zh-CN" sz="1200" i="1" dirty="0" err="1">
                    <a:solidFill>
                      <a:schemeClr val="bg1"/>
                    </a:solidFill>
                    <a:cs typeface="+mn-ea"/>
                    <a:sym typeface="+mn-lt"/>
                  </a:rPr>
                  <a:t>u</a:t>
                </a:r>
                <a:r>
                  <a:rPr lang="en-US" altLang="zh-CN" sz="1200" dirty="0" err="1">
                    <a:solidFill>
                      <a:schemeClr val="bg1"/>
                    </a:solidFill>
                    <a:cs typeface="+mn-ea"/>
                    <a:sym typeface="+mn-lt"/>
                  </a:rPr>
                  <a:t>,</a:t>
                </a:r>
                <a:r>
                  <a:rPr lang="en-US" altLang="zh-CN" sz="1200" i="1" dirty="0" err="1">
                    <a:solidFill>
                      <a:schemeClr val="bg1"/>
                    </a:solidFill>
                    <a:cs typeface="+mn-ea"/>
                    <a:sym typeface="+mn-lt"/>
                  </a:rPr>
                  <a:t>v</a:t>
                </a:r>
                <a:r>
                  <a:rPr lang="en-US" altLang="zh-CN" sz="1200" dirty="0">
                    <a:solidFill>
                      <a:schemeClr val="bg1"/>
                    </a:solidFill>
                    <a:cs typeface="+mn-ea"/>
                    <a:sym typeface="+mn-lt"/>
                  </a:rPr>
                  <a:t>)</a:t>
                </a:r>
                <a:r>
                  <a:rPr lang="zh-CN" altLang="en-US" sz="1200" dirty="0">
                    <a:solidFill>
                      <a:schemeClr val="bg1"/>
                    </a:solidFill>
                    <a:cs typeface="+mn-ea"/>
                    <a:sym typeface="+mn-lt"/>
                  </a:rPr>
                  <a:t>，选择其中较小的一个作为边权值。</a:t>
                </a:r>
              </a:p>
            </p:txBody>
          </p:sp>
        </mc:Choice>
        <mc:Fallback xmlns="">
          <p:sp>
            <p:nvSpPr>
              <p:cNvPr id="12" name="文本框 11"/>
              <p:cNvSpPr txBox="1">
                <a:spLocks noRot="1" noChangeAspect="1" noMove="1" noResize="1" noEditPoints="1" noAdjustHandles="1" noChangeArrowheads="1" noChangeShapeType="1" noTextEdit="1"/>
              </p:cNvSpPr>
              <p:nvPr/>
            </p:nvSpPr>
            <p:spPr>
              <a:xfrm>
                <a:off x="4723529" y="1346307"/>
                <a:ext cx="4312592" cy="2968185"/>
              </a:xfrm>
              <a:prstGeom prst="rect">
                <a:avLst/>
              </a:prstGeom>
              <a:blipFill>
                <a:blip r:embed="rId3"/>
                <a:stretch>
                  <a:fillRect l="-566" r="-4243" b="-1027"/>
                </a:stretch>
              </a:blipFill>
              <a:ln>
                <a:noFill/>
              </a:ln>
              <a:extLst>
                <a:ext uri="{909E8E84-426E-40DD-AFC4-6F175D3DCCD1}">
                  <a14:hiddenFill xmlns:a14="http://schemas.microsoft.com/office/drawing/2010/main">
                    <a:solidFill>
                      <a:srgbClr val="5CA0B4"/>
                    </a:solidFill>
                  </a14:hiddenFill>
                </a:ext>
              </a:extLst>
            </p:spPr>
            <p:txBody>
              <a:bodyPr/>
              <a:lstStyle/>
              <a:p>
                <a:r>
                  <a:rPr lang="zh-CN" altLang="en-US">
                    <a:noFill/>
                  </a:rPr>
                  <a:t> </a:t>
                </a:r>
              </a:p>
            </p:txBody>
          </p:sp>
        </mc:Fallback>
      </mc:AlternateContent>
      <p:sp>
        <p:nvSpPr>
          <p:cNvPr id="16" name="文本框 15"/>
          <p:cNvSpPr txBox="1"/>
          <p:nvPr/>
        </p:nvSpPr>
        <p:spPr>
          <a:xfrm>
            <a:off x="716110" y="285686"/>
            <a:ext cx="2340452"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添加边噪音步骤</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F236CE38-2C5A-4DC4-8C85-FD229C04908A}"/>
              </a:ext>
            </a:extLst>
          </p:cNvPr>
          <p:cNvGrpSpPr/>
          <p:nvPr/>
        </p:nvGrpSpPr>
        <p:grpSpPr>
          <a:xfrm>
            <a:off x="449275" y="1407882"/>
            <a:ext cx="3636426" cy="2541761"/>
            <a:chOff x="449275" y="1407882"/>
            <a:chExt cx="3636426" cy="2541761"/>
          </a:xfrm>
        </p:grpSpPr>
        <p:cxnSp>
          <p:nvCxnSpPr>
            <p:cNvPr id="100" name="直接连接符 99">
              <a:extLst>
                <a:ext uri="{FF2B5EF4-FFF2-40B4-BE49-F238E27FC236}">
                  <a16:creationId xmlns:a16="http://schemas.microsoft.com/office/drawing/2014/main" id="{DEE7EDD3-8EDC-4957-94E3-2A5FB6DB0AE5}"/>
                </a:ext>
              </a:extLst>
            </p:cNvPr>
            <p:cNvCxnSpPr>
              <a:cxnSpLocks/>
            </p:cNvCxnSpPr>
            <p:nvPr/>
          </p:nvCxnSpPr>
          <p:spPr>
            <a:xfrm>
              <a:off x="941468" y="1610924"/>
              <a:ext cx="2776315" cy="78125"/>
            </a:xfrm>
            <a:prstGeom prst="line">
              <a:avLst/>
            </a:prstGeom>
            <a:ln w="38100">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39392BB0-F9EB-409B-8D01-EA3D283F1669}"/>
                </a:ext>
              </a:extLst>
            </p:cNvPr>
            <p:cNvCxnSpPr/>
            <p:nvPr/>
          </p:nvCxnSpPr>
          <p:spPr>
            <a:xfrm>
              <a:off x="2311685" y="2226792"/>
              <a:ext cx="580490" cy="50099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4734F28-5FE6-439F-8D35-E59846CF1D06}"/>
                </a:ext>
              </a:extLst>
            </p:cNvPr>
            <p:cNvCxnSpPr/>
            <p:nvPr/>
          </p:nvCxnSpPr>
          <p:spPr>
            <a:xfrm>
              <a:off x="3165430" y="2907586"/>
              <a:ext cx="472107" cy="77569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FC3C6D9-3532-4C37-933F-C199E2976AC4}"/>
                </a:ext>
              </a:extLst>
            </p:cNvPr>
            <p:cNvCxnSpPr>
              <a:cxnSpLocks/>
            </p:cNvCxnSpPr>
            <p:nvPr/>
          </p:nvCxnSpPr>
          <p:spPr>
            <a:xfrm flipH="1">
              <a:off x="3209130" y="1792276"/>
              <a:ext cx="575434" cy="92277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4D597A3-3F0E-42D7-B54B-F5EF30AA6F55}"/>
                </a:ext>
              </a:extLst>
            </p:cNvPr>
            <p:cNvCxnSpPr>
              <a:cxnSpLocks/>
            </p:cNvCxnSpPr>
            <p:nvPr/>
          </p:nvCxnSpPr>
          <p:spPr>
            <a:xfrm>
              <a:off x="1014607" y="3454892"/>
              <a:ext cx="1172964" cy="17630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560085" y="1464922"/>
              <a:ext cx="448164" cy="368593"/>
              <a:chOff x="5630584" y="966369"/>
              <a:chExt cx="476097" cy="391567"/>
            </a:xfrm>
            <a:solidFill>
              <a:srgbClr val="1B4367"/>
            </a:solidFill>
          </p:grpSpPr>
          <p:sp>
            <p:nvSpPr>
              <p:cNvPr id="109" name="椭圆 10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0"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A</a:t>
                </a:r>
              </a:p>
            </p:txBody>
          </p:sp>
        </p:grpSp>
        <p:grpSp>
          <p:nvGrpSpPr>
            <p:cNvPr id="113" name="组合 112"/>
            <p:cNvGrpSpPr/>
            <p:nvPr/>
          </p:nvGrpSpPr>
          <p:grpSpPr>
            <a:xfrm>
              <a:off x="2838021" y="2646102"/>
              <a:ext cx="448164" cy="368593"/>
              <a:chOff x="5630584" y="966369"/>
              <a:chExt cx="476097" cy="391567"/>
            </a:xfrm>
            <a:solidFill>
              <a:srgbClr val="1B4367"/>
            </a:solidFill>
          </p:grpSpPr>
          <p:sp>
            <p:nvSpPr>
              <p:cNvPr id="114" name="椭圆 113"/>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5"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E</a:t>
                </a:r>
              </a:p>
            </p:txBody>
          </p:sp>
        </p:grpSp>
        <p:sp>
          <p:nvSpPr>
            <p:cNvPr id="4" name="文本框 3">
              <a:extLst>
                <a:ext uri="{FF2B5EF4-FFF2-40B4-BE49-F238E27FC236}">
                  <a16:creationId xmlns:a16="http://schemas.microsoft.com/office/drawing/2014/main" id="{CCF98284-573C-4A51-8427-9ECD5AA9BC65}"/>
                </a:ext>
              </a:extLst>
            </p:cNvPr>
            <p:cNvSpPr txBox="1"/>
            <p:nvPr/>
          </p:nvSpPr>
          <p:spPr>
            <a:xfrm>
              <a:off x="449275" y="2365733"/>
              <a:ext cx="515261" cy="261610"/>
            </a:xfrm>
            <a:prstGeom prst="rect">
              <a:avLst/>
            </a:prstGeom>
            <a:noFill/>
          </p:spPr>
          <p:txBody>
            <a:bodyPr wrap="square" rtlCol="0">
              <a:spAutoFit/>
            </a:bodyPr>
            <a:lstStyle/>
            <a:p>
              <a:r>
                <a:rPr lang="en-US" altLang="zh-CN" sz="1100" dirty="0"/>
                <a:t>0.05</a:t>
              </a:r>
              <a:endParaRPr lang="zh-CN" altLang="en-US" sz="1100" dirty="0"/>
            </a:p>
          </p:txBody>
        </p:sp>
        <p:grpSp>
          <p:nvGrpSpPr>
            <p:cNvPr id="25" name="组合 24">
              <a:extLst>
                <a:ext uri="{FF2B5EF4-FFF2-40B4-BE49-F238E27FC236}">
                  <a16:creationId xmlns:a16="http://schemas.microsoft.com/office/drawing/2014/main" id="{915E10C0-81BA-47F0-8D86-07A7D0739FDC}"/>
                </a:ext>
              </a:extLst>
            </p:cNvPr>
            <p:cNvGrpSpPr/>
            <p:nvPr/>
          </p:nvGrpSpPr>
          <p:grpSpPr>
            <a:xfrm>
              <a:off x="676894" y="3199018"/>
              <a:ext cx="448164" cy="368593"/>
              <a:chOff x="5630584" y="966369"/>
              <a:chExt cx="476097" cy="391567"/>
            </a:xfrm>
            <a:solidFill>
              <a:srgbClr val="1B4367"/>
            </a:solidFill>
          </p:grpSpPr>
          <p:sp>
            <p:nvSpPr>
              <p:cNvPr id="27" name="椭圆 26">
                <a:extLst>
                  <a:ext uri="{FF2B5EF4-FFF2-40B4-BE49-F238E27FC236}">
                    <a16:creationId xmlns:a16="http://schemas.microsoft.com/office/drawing/2014/main" id="{7BBB4A29-2310-4C8E-AA5A-BFCDC385C0A3}"/>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28" name="文本框 17">
                <a:extLst>
                  <a:ext uri="{FF2B5EF4-FFF2-40B4-BE49-F238E27FC236}">
                    <a16:creationId xmlns:a16="http://schemas.microsoft.com/office/drawing/2014/main" id="{30E15A35-CB3E-4851-BBDD-4EB4DE2DBFE1}"/>
                  </a:ext>
                </a:extLst>
              </p:cNvPr>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D</a:t>
                </a:r>
              </a:p>
            </p:txBody>
          </p:sp>
        </p:grpSp>
        <p:grpSp>
          <p:nvGrpSpPr>
            <p:cNvPr id="29" name="组合 28">
              <a:extLst>
                <a:ext uri="{FF2B5EF4-FFF2-40B4-BE49-F238E27FC236}">
                  <a16:creationId xmlns:a16="http://schemas.microsoft.com/office/drawing/2014/main" id="{97BD065A-A0AC-413E-9DA0-CD4BDB407A19}"/>
                </a:ext>
              </a:extLst>
            </p:cNvPr>
            <p:cNvGrpSpPr/>
            <p:nvPr/>
          </p:nvGrpSpPr>
          <p:grpSpPr>
            <a:xfrm>
              <a:off x="3637537" y="1561747"/>
              <a:ext cx="448164" cy="368593"/>
              <a:chOff x="5630584" y="966369"/>
              <a:chExt cx="476097" cy="391567"/>
            </a:xfrm>
            <a:solidFill>
              <a:srgbClr val="1B4367"/>
            </a:solidFill>
          </p:grpSpPr>
          <p:sp>
            <p:nvSpPr>
              <p:cNvPr id="30" name="椭圆 29">
                <a:extLst>
                  <a:ext uri="{FF2B5EF4-FFF2-40B4-BE49-F238E27FC236}">
                    <a16:creationId xmlns:a16="http://schemas.microsoft.com/office/drawing/2014/main" id="{E5C900A3-A0F3-4231-813A-D99AD90E4A52}"/>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31" name="文本框 17">
                <a:extLst>
                  <a:ext uri="{FF2B5EF4-FFF2-40B4-BE49-F238E27FC236}">
                    <a16:creationId xmlns:a16="http://schemas.microsoft.com/office/drawing/2014/main" id="{1DF624AF-89E7-4CC6-B3A5-B49D5D0FD847}"/>
                  </a:ext>
                </a:extLst>
              </p:cNvPr>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C</a:t>
                </a:r>
              </a:p>
            </p:txBody>
          </p:sp>
        </p:grpSp>
        <p:grpSp>
          <p:nvGrpSpPr>
            <p:cNvPr id="32" name="组合 31">
              <a:extLst>
                <a:ext uri="{FF2B5EF4-FFF2-40B4-BE49-F238E27FC236}">
                  <a16:creationId xmlns:a16="http://schemas.microsoft.com/office/drawing/2014/main" id="{A673AFF0-AC0F-4F6C-9F6D-C0DE7468F5A9}"/>
                </a:ext>
              </a:extLst>
            </p:cNvPr>
            <p:cNvGrpSpPr/>
            <p:nvPr/>
          </p:nvGrpSpPr>
          <p:grpSpPr>
            <a:xfrm>
              <a:off x="2002705" y="3446896"/>
              <a:ext cx="448164" cy="368593"/>
              <a:chOff x="5630584" y="966369"/>
              <a:chExt cx="476097" cy="391567"/>
            </a:xfrm>
            <a:solidFill>
              <a:srgbClr val="1B4367"/>
            </a:solidFill>
          </p:grpSpPr>
          <p:sp>
            <p:nvSpPr>
              <p:cNvPr id="33" name="椭圆 32">
                <a:extLst>
                  <a:ext uri="{FF2B5EF4-FFF2-40B4-BE49-F238E27FC236}">
                    <a16:creationId xmlns:a16="http://schemas.microsoft.com/office/drawing/2014/main" id="{59955263-C251-43D6-9AB3-5F6A331B0E34}"/>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34" name="文本框 17">
                <a:extLst>
                  <a:ext uri="{FF2B5EF4-FFF2-40B4-BE49-F238E27FC236}">
                    <a16:creationId xmlns:a16="http://schemas.microsoft.com/office/drawing/2014/main" id="{DA6B4402-E5C7-4954-877A-631611BCE5B2}"/>
                  </a:ext>
                </a:extLst>
              </p:cNvPr>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F</a:t>
                </a:r>
              </a:p>
            </p:txBody>
          </p:sp>
        </p:grpSp>
        <p:grpSp>
          <p:nvGrpSpPr>
            <p:cNvPr id="35" name="组合 34">
              <a:extLst>
                <a:ext uri="{FF2B5EF4-FFF2-40B4-BE49-F238E27FC236}">
                  <a16:creationId xmlns:a16="http://schemas.microsoft.com/office/drawing/2014/main" id="{F85D6DE4-062E-4E37-96A1-136C4414E8C0}"/>
                </a:ext>
              </a:extLst>
            </p:cNvPr>
            <p:cNvGrpSpPr/>
            <p:nvPr/>
          </p:nvGrpSpPr>
          <p:grpSpPr>
            <a:xfrm>
              <a:off x="3484305" y="3550437"/>
              <a:ext cx="448164" cy="368593"/>
              <a:chOff x="5630584" y="966369"/>
              <a:chExt cx="476097" cy="391567"/>
            </a:xfrm>
            <a:solidFill>
              <a:srgbClr val="1B4367"/>
            </a:solidFill>
          </p:grpSpPr>
          <p:sp>
            <p:nvSpPr>
              <p:cNvPr id="36" name="椭圆 35">
                <a:extLst>
                  <a:ext uri="{FF2B5EF4-FFF2-40B4-BE49-F238E27FC236}">
                    <a16:creationId xmlns:a16="http://schemas.microsoft.com/office/drawing/2014/main" id="{AA2C40F6-4A14-4BFB-A2C5-8AE90E0358E6}"/>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37" name="文本框 17">
                <a:extLst>
                  <a:ext uri="{FF2B5EF4-FFF2-40B4-BE49-F238E27FC236}">
                    <a16:creationId xmlns:a16="http://schemas.microsoft.com/office/drawing/2014/main" id="{5D97EEBF-809D-470C-8831-7753E51C167A}"/>
                  </a:ext>
                </a:extLst>
              </p:cNvPr>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G</a:t>
                </a:r>
              </a:p>
            </p:txBody>
          </p:sp>
        </p:grpSp>
        <p:cxnSp>
          <p:nvCxnSpPr>
            <p:cNvPr id="10" name="直接连接符 9">
              <a:extLst>
                <a:ext uri="{FF2B5EF4-FFF2-40B4-BE49-F238E27FC236}">
                  <a16:creationId xmlns:a16="http://schemas.microsoft.com/office/drawing/2014/main" id="{E2337A97-59F8-47B8-8426-84765DE64658}"/>
                </a:ext>
              </a:extLst>
            </p:cNvPr>
            <p:cNvCxnSpPr>
              <a:stCxn id="110" idx="2"/>
              <a:endCxn id="27" idx="0"/>
            </p:cNvCxnSpPr>
            <p:nvPr/>
          </p:nvCxnSpPr>
          <p:spPr>
            <a:xfrm>
              <a:off x="784167" y="1823876"/>
              <a:ext cx="117379" cy="1375142"/>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D49A0AE7-16E0-4A85-B910-704CFE0BA00E}"/>
                </a:ext>
              </a:extLst>
            </p:cNvPr>
            <p:cNvCxnSpPr>
              <a:cxnSpLocks/>
            </p:cNvCxnSpPr>
            <p:nvPr/>
          </p:nvCxnSpPr>
          <p:spPr>
            <a:xfrm>
              <a:off x="964536" y="1700020"/>
              <a:ext cx="1118370" cy="383096"/>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E94F5D9C-B0AE-420A-A43F-60DB0AE958DC}"/>
                </a:ext>
              </a:extLst>
            </p:cNvPr>
            <p:cNvGrpSpPr/>
            <p:nvPr/>
          </p:nvGrpSpPr>
          <p:grpSpPr>
            <a:xfrm>
              <a:off x="1963489" y="1934608"/>
              <a:ext cx="448164" cy="368593"/>
              <a:chOff x="5630586" y="966369"/>
              <a:chExt cx="476097" cy="391567"/>
            </a:xfrm>
            <a:solidFill>
              <a:srgbClr val="1B4367"/>
            </a:solidFill>
          </p:grpSpPr>
          <p:sp>
            <p:nvSpPr>
              <p:cNvPr id="24" name="椭圆 23">
                <a:extLst>
                  <a:ext uri="{FF2B5EF4-FFF2-40B4-BE49-F238E27FC236}">
                    <a16:creationId xmlns:a16="http://schemas.microsoft.com/office/drawing/2014/main" id="{B1F5C946-44E2-4215-B180-D70558C1C133}"/>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26" name="文本框 17">
                <a:extLst>
                  <a:ext uri="{FF2B5EF4-FFF2-40B4-BE49-F238E27FC236}">
                    <a16:creationId xmlns:a16="http://schemas.microsoft.com/office/drawing/2014/main" id="{64B57156-FE1E-4D94-8D59-ABAA1D349F41}"/>
                  </a:ext>
                </a:extLst>
              </p:cNvPr>
              <p:cNvSpPr txBox="1"/>
              <p:nvPr/>
            </p:nvSpPr>
            <p:spPr>
              <a:xfrm>
                <a:off x="5630586" y="1004389"/>
                <a:ext cx="476097" cy="343309"/>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B</a:t>
                </a:r>
              </a:p>
            </p:txBody>
          </p:sp>
        </p:grpSp>
        <p:cxnSp>
          <p:nvCxnSpPr>
            <p:cNvPr id="49" name="直接连接符 48">
              <a:extLst>
                <a:ext uri="{FF2B5EF4-FFF2-40B4-BE49-F238E27FC236}">
                  <a16:creationId xmlns:a16="http://schemas.microsoft.com/office/drawing/2014/main" id="{7809254E-3E6D-4E8E-B02B-71512A9089DB}"/>
                </a:ext>
              </a:extLst>
            </p:cNvPr>
            <p:cNvCxnSpPr>
              <a:cxnSpLocks/>
            </p:cNvCxnSpPr>
            <p:nvPr/>
          </p:nvCxnSpPr>
          <p:spPr>
            <a:xfrm flipV="1">
              <a:off x="1014607" y="2217153"/>
              <a:ext cx="1066197" cy="1078283"/>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9549721-6D59-4ADD-81F5-4A42B70421C8}"/>
                </a:ext>
              </a:extLst>
            </p:cNvPr>
            <p:cNvCxnSpPr>
              <a:cxnSpLocks/>
            </p:cNvCxnSpPr>
            <p:nvPr/>
          </p:nvCxnSpPr>
          <p:spPr>
            <a:xfrm flipV="1">
              <a:off x="1014607" y="2843473"/>
              <a:ext cx="1939213" cy="520309"/>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5FF10C3-35F9-4176-89C4-CD75E7B9A210}"/>
                </a:ext>
              </a:extLst>
            </p:cNvPr>
            <p:cNvCxnSpPr>
              <a:cxnSpLocks/>
            </p:cNvCxnSpPr>
            <p:nvPr/>
          </p:nvCxnSpPr>
          <p:spPr>
            <a:xfrm flipV="1">
              <a:off x="2354112" y="2943547"/>
              <a:ext cx="599708" cy="614425"/>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A05D0EAE-1498-4B03-941D-155EAA362003}"/>
                </a:ext>
              </a:extLst>
            </p:cNvPr>
            <p:cNvCxnSpPr>
              <a:cxnSpLocks/>
            </p:cNvCxnSpPr>
            <p:nvPr/>
          </p:nvCxnSpPr>
          <p:spPr>
            <a:xfrm>
              <a:off x="2291432" y="3630140"/>
              <a:ext cx="1316780" cy="131334"/>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794533C-4BA7-4461-9A17-8051783F0635}"/>
                </a:ext>
              </a:extLst>
            </p:cNvPr>
            <p:cNvCxnSpPr>
              <a:cxnSpLocks/>
            </p:cNvCxnSpPr>
            <p:nvPr/>
          </p:nvCxnSpPr>
          <p:spPr>
            <a:xfrm flipV="1">
              <a:off x="2303451" y="1740419"/>
              <a:ext cx="1481113" cy="347892"/>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5F72B3FF-CCDF-4DC4-8AC9-48FD74CCD47C}"/>
                </a:ext>
              </a:extLst>
            </p:cNvPr>
            <p:cNvSpPr txBox="1"/>
            <p:nvPr/>
          </p:nvSpPr>
          <p:spPr>
            <a:xfrm>
              <a:off x="3415107" y="2181840"/>
              <a:ext cx="515261" cy="261610"/>
            </a:xfrm>
            <a:prstGeom prst="rect">
              <a:avLst/>
            </a:prstGeom>
            <a:noFill/>
          </p:spPr>
          <p:txBody>
            <a:bodyPr wrap="square" rtlCol="0">
              <a:spAutoFit/>
            </a:bodyPr>
            <a:lstStyle/>
            <a:p>
              <a:r>
                <a:rPr lang="en-US" altLang="zh-CN" sz="1100" dirty="0"/>
                <a:t>0.05</a:t>
              </a:r>
              <a:endParaRPr lang="zh-CN" altLang="en-US" sz="1100" dirty="0"/>
            </a:p>
          </p:txBody>
        </p:sp>
        <p:sp>
          <p:nvSpPr>
            <p:cNvPr id="73" name="文本框 72">
              <a:extLst>
                <a:ext uri="{FF2B5EF4-FFF2-40B4-BE49-F238E27FC236}">
                  <a16:creationId xmlns:a16="http://schemas.microsoft.com/office/drawing/2014/main" id="{2DE54C00-5A77-4F96-8F87-2F13BABC9BBB}"/>
                </a:ext>
              </a:extLst>
            </p:cNvPr>
            <p:cNvSpPr txBox="1"/>
            <p:nvPr/>
          </p:nvSpPr>
          <p:spPr>
            <a:xfrm>
              <a:off x="1280837" y="2468015"/>
              <a:ext cx="515261" cy="261610"/>
            </a:xfrm>
            <a:prstGeom prst="rect">
              <a:avLst/>
            </a:prstGeom>
            <a:noFill/>
          </p:spPr>
          <p:txBody>
            <a:bodyPr wrap="square" rtlCol="0">
              <a:spAutoFit/>
            </a:bodyPr>
            <a:lstStyle/>
            <a:p>
              <a:r>
                <a:rPr lang="en-US" altLang="zh-CN" sz="1100" dirty="0"/>
                <a:t>0.09</a:t>
              </a:r>
              <a:endParaRPr lang="zh-CN" altLang="en-US" sz="1100" dirty="0"/>
            </a:p>
          </p:txBody>
        </p:sp>
        <p:sp>
          <p:nvSpPr>
            <p:cNvPr id="74" name="文本框 73">
              <a:extLst>
                <a:ext uri="{FF2B5EF4-FFF2-40B4-BE49-F238E27FC236}">
                  <a16:creationId xmlns:a16="http://schemas.microsoft.com/office/drawing/2014/main" id="{9B876F34-472F-4838-B8C1-6B9B4F2F5683}"/>
                </a:ext>
              </a:extLst>
            </p:cNvPr>
            <p:cNvSpPr txBox="1"/>
            <p:nvPr/>
          </p:nvSpPr>
          <p:spPr>
            <a:xfrm>
              <a:off x="1249104" y="3508383"/>
              <a:ext cx="515261" cy="261610"/>
            </a:xfrm>
            <a:prstGeom prst="rect">
              <a:avLst/>
            </a:prstGeom>
            <a:noFill/>
          </p:spPr>
          <p:txBody>
            <a:bodyPr wrap="square" rtlCol="0">
              <a:spAutoFit/>
            </a:bodyPr>
            <a:lstStyle/>
            <a:p>
              <a:r>
                <a:rPr lang="en-US" altLang="zh-CN" sz="1100" dirty="0"/>
                <a:t>0.06</a:t>
              </a:r>
              <a:endParaRPr lang="zh-CN" altLang="en-US" sz="1100" dirty="0"/>
            </a:p>
          </p:txBody>
        </p:sp>
        <p:sp>
          <p:nvSpPr>
            <p:cNvPr id="75" name="文本框 74">
              <a:extLst>
                <a:ext uri="{FF2B5EF4-FFF2-40B4-BE49-F238E27FC236}">
                  <a16:creationId xmlns:a16="http://schemas.microsoft.com/office/drawing/2014/main" id="{59102ED7-0E95-41C1-8FAD-0D674EE60BE4}"/>
                </a:ext>
              </a:extLst>
            </p:cNvPr>
            <p:cNvSpPr txBox="1"/>
            <p:nvPr/>
          </p:nvSpPr>
          <p:spPr>
            <a:xfrm>
              <a:off x="2682114" y="3688033"/>
              <a:ext cx="515261" cy="261610"/>
            </a:xfrm>
            <a:prstGeom prst="rect">
              <a:avLst/>
            </a:prstGeom>
            <a:noFill/>
          </p:spPr>
          <p:txBody>
            <a:bodyPr wrap="square" rtlCol="0">
              <a:spAutoFit/>
            </a:bodyPr>
            <a:lstStyle/>
            <a:p>
              <a:r>
                <a:rPr lang="en-US" altLang="zh-CN" sz="1100" dirty="0"/>
                <a:t>0.11</a:t>
              </a:r>
              <a:endParaRPr lang="zh-CN" altLang="en-US" sz="1100" dirty="0"/>
            </a:p>
          </p:txBody>
        </p:sp>
        <p:sp>
          <p:nvSpPr>
            <p:cNvPr id="76" name="文本框 75">
              <a:extLst>
                <a:ext uri="{FF2B5EF4-FFF2-40B4-BE49-F238E27FC236}">
                  <a16:creationId xmlns:a16="http://schemas.microsoft.com/office/drawing/2014/main" id="{3549971C-468E-4C96-B9D6-F791EB493E28}"/>
                </a:ext>
              </a:extLst>
            </p:cNvPr>
            <p:cNvSpPr txBox="1"/>
            <p:nvPr/>
          </p:nvSpPr>
          <p:spPr>
            <a:xfrm>
              <a:off x="1290074" y="1629905"/>
              <a:ext cx="515261" cy="261610"/>
            </a:xfrm>
            <a:prstGeom prst="rect">
              <a:avLst/>
            </a:prstGeom>
            <a:noFill/>
          </p:spPr>
          <p:txBody>
            <a:bodyPr wrap="square" rtlCol="0">
              <a:spAutoFit/>
            </a:bodyPr>
            <a:lstStyle/>
            <a:p>
              <a:r>
                <a:rPr lang="en-US" altLang="zh-CN" sz="1100" dirty="0"/>
                <a:t>0.07</a:t>
              </a:r>
              <a:endParaRPr lang="zh-CN" altLang="en-US" sz="1100" dirty="0"/>
            </a:p>
          </p:txBody>
        </p:sp>
        <p:sp>
          <p:nvSpPr>
            <p:cNvPr id="77" name="文本框 76">
              <a:extLst>
                <a:ext uri="{FF2B5EF4-FFF2-40B4-BE49-F238E27FC236}">
                  <a16:creationId xmlns:a16="http://schemas.microsoft.com/office/drawing/2014/main" id="{1BD4892C-57D6-4001-99F9-6E88E9496B38}"/>
                </a:ext>
              </a:extLst>
            </p:cNvPr>
            <p:cNvSpPr txBox="1"/>
            <p:nvPr/>
          </p:nvSpPr>
          <p:spPr>
            <a:xfrm>
              <a:off x="1813626" y="2832005"/>
              <a:ext cx="515261" cy="261610"/>
            </a:xfrm>
            <a:prstGeom prst="rect">
              <a:avLst/>
            </a:prstGeom>
            <a:noFill/>
          </p:spPr>
          <p:txBody>
            <a:bodyPr wrap="square" rtlCol="0">
              <a:spAutoFit/>
            </a:bodyPr>
            <a:lstStyle/>
            <a:p>
              <a:r>
                <a:rPr lang="en-US" altLang="zh-CN" sz="1100" dirty="0"/>
                <a:t>0.15</a:t>
              </a:r>
              <a:endParaRPr lang="zh-CN" altLang="en-US" sz="1100" dirty="0"/>
            </a:p>
          </p:txBody>
        </p:sp>
        <p:sp>
          <p:nvSpPr>
            <p:cNvPr id="78" name="文本框 77">
              <a:extLst>
                <a:ext uri="{FF2B5EF4-FFF2-40B4-BE49-F238E27FC236}">
                  <a16:creationId xmlns:a16="http://schemas.microsoft.com/office/drawing/2014/main" id="{33AAE808-11F3-4E9A-B80B-4C42718C2ACF}"/>
                </a:ext>
              </a:extLst>
            </p:cNvPr>
            <p:cNvSpPr txBox="1"/>
            <p:nvPr/>
          </p:nvSpPr>
          <p:spPr>
            <a:xfrm>
              <a:off x="2733370" y="1662229"/>
              <a:ext cx="515261" cy="261610"/>
            </a:xfrm>
            <a:prstGeom prst="rect">
              <a:avLst/>
            </a:prstGeom>
            <a:noFill/>
          </p:spPr>
          <p:txBody>
            <a:bodyPr wrap="square" rtlCol="0">
              <a:spAutoFit/>
            </a:bodyPr>
            <a:lstStyle/>
            <a:p>
              <a:r>
                <a:rPr lang="en-US" altLang="zh-CN" sz="1100" dirty="0"/>
                <a:t>0.08</a:t>
              </a:r>
              <a:endParaRPr lang="zh-CN" altLang="en-US" sz="1100" dirty="0"/>
            </a:p>
          </p:txBody>
        </p:sp>
        <p:sp>
          <p:nvSpPr>
            <p:cNvPr id="79" name="文本框 78">
              <a:extLst>
                <a:ext uri="{FF2B5EF4-FFF2-40B4-BE49-F238E27FC236}">
                  <a16:creationId xmlns:a16="http://schemas.microsoft.com/office/drawing/2014/main" id="{9A1806D7-35BF-4054-A68B-E1A174A6481B}"/>
                </a:ext>
              </a:extLst>
            </p:cNvPr>
            <p:cNvSpPr txBox="1"/>
            <p:nvPr/>
          </p:nvSpPr>
          <p:spPr>
            <a:xfrm>
              <a:off x="2550090" y="2277592"/>
              <a:ext cx="515261" cy="261610"/>
            </a:xfrm>
            <a:prstGeom prst="rect">
              <a:avLst/>
            </a:prstGeom>
            <a:noFill/>
          </p:spPr>
          <p:txBody>
            <a:bodyPr wrap="square" rtlCol="0">
              <a:spAutoFit/>
            </a:bodyPr>
            <a:lstStyle/>
            <a:p>
              <a:r>
                <a:rPr lang="en-US" altLang="zh-CN" sz="1100" dirty="0"/>
                <a:t>0.07</a:t>
              </a:r>
              <a:endParaRPr lang="zh-CN" altLang="en-US" sz="1100" dirty="0"/>
            </a:p>
          </p:txBody>
        </p:sp>
        <p:sp>
          <p:nvSpPr>
            <p:cNvPr id="80" name="文本框 79">
              <a:extLst>
                <a:ext uri="{FF2B5EF4-FFF2-40B4-BE49-F238E27FC236}">
                  <a16:creationId xmlns:a16="http://schemas.microsoft.com/office/drawing/2014/main" id="{093EEBF0-44DB-4F6B-BF5A-5E8E19725FBF}"/>
                </a:ext>
              </a:extLst>
            </p:cNvPr>
            <p:cNvSpPr txBox="1"/>
            <p:nvPr/>
          </p:nvSpPr>
          <p:spPr>
            <a:xfrm>
              <a:off x="2603532" y="3165518"/>
              <a:ext cx="515261" cy="261610"/>
            </a:xfrm>
            <a:prstGeom prst="rect">
              <a:avLst/>
            </a:prstGeom>
            <a:noFill/>
          </p:spPr>
          <p:txBody>
            <a:bodyPr wrap="square" rtlCol="0">
              <a:spAutoFit/>
            </a:bodyPr>
            <a:lstStyle/>
            <a:p>
              <a:r>
                <a:rPr lang="en-US" altLang="zh-CN" sz="1100" dirty="0"/>
                <a:t>0.08</a:t>
              </a:r>
              <a:endParaRPr lang="zh-CN" altLang="en-US" sz="1100" dirty="0"/>
            </a:p>
          </p:txBody>
        </p:sp>
        <p:sp>
          <p:nvSpPr>
            <p:cNvPr id="81" name="文本框 80">
              <a:extLst>
                <a:ext uri="{FF2B5EF4-FFF2-40B4-BE49-F238E27FC236}">
                  <a16:creationId xmlns:a16="http://schemas.microsoft.com/office/drawing/2014/main" id="{A8F4E2B6-8883-4855-8679-4FF3A5B95AAC}"/>
                </a:ext>
              </a:extLst>
            </p:cNvPr>
            <p:cNvSpPr txBox="1"/>
            <p:nvPr/>
          </p:nvSpPr>
          <p:spPr>
            <a:xfrm>
              <a:off x="3316436" y="3056516"/>
              <a:ext cx="515261" cy="261610"/>
            </a:xfrm>
            <a:prstGeom prst="rect">
              <a:avLst/>
            </a:prstGeom>
            <a:noFill/>
          </p:spPr>
          <p:txBody>
            <a:bodyPr wrap="square" rtlCol="0">
              <a:spAutoFit/>
            </a:bodyPr>
            <a:lstStyle/>
            <a:p>
              <a:r>
                <a:rPr lang="en-US" altLang="zh-CN" sz="1100" dirty="0"/>
                <a:t>0.09</a:t>
              </a:r>
              <a:endParaRPr lang="zh-CN" altLang="en-US" sz="1100" dirty="0"/>
            </a:p>
          </p:txBody>
        </p:sp>
        <p:sp>
          <p:nvSpPr>
            <p:cNvPr id="85" name="文本框 84">
              <a:extLst>
                <a:ext uri="{FF2B5EF4-FFF2-40B4-BE49-F238E27FC236}">
                  <a16:creationId xmlns:a16="http://schemas.microsoft.com/office/drawing/2014/main" id="{F4361DA9-8627-4E3E-9CD5-AE9A2EA5E7E2}"/>
                </a:ext>
              </a:extLst>
            </p:cNvPr>
            <p:cNvSpPr txBox="1"/>
            <p:nvPr/>
          </p:nvSpPr>
          <p:spPr>
            <a:xfrm>
              <a:off x="2054054" y="1407882"/>
              <a:ext cx="515261" cy="261610"/>
            </a:xfrm>
            <a:prstGeom prst="rect">
              <a:avLst/>
            </a:prstGeom>
            <a:noFill/>
          </p:spPr>
          <p:txBody>
            <a:bodyPr wrap="square" rtlCol="0">
              <a:spAutoFit/>
            </a:bodyPr>
            <a:lstStyle/>
            <a:p>
              <a:r>
                <a:rPr lang="en-US" altLang="zh-CN" sz="1100" dirty="0"/>
                <a:t>0.15</a:t>
              </a:r>
              <a:endParaRPr lang="zh-CN" altLang="en-US" sz="1100" dirty="0"/>
            </a:p>
          </p:txBody>
        </p:sp>
      </p:grpSp>
    </p:spTree>
    <p:extLst>
      <p:ext uri="{BB962C8B-B14F-4D97-AF65-F5344CB8AC3E}">
        <p14:creationId xmlns:p14="http://schemas.microsoft.com/office/powerpoint/2010/main" val="3507605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par>
                          <p:cTn id="20" fill="hold">
                            <p:stCondLst>
                              <p:cond delay="1300"/>
                            </p:stCondLst>
                            <p:childTnLst>
                              <p:par>
                                <p:cTn id="21" presetID="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800"/>
                            </p:stCondLst>
                            <p:childTnLst>
                              <p:par>
                                <p:cTn id="26" presetID="2" presetClass="entr" presetSubtype="4" fill="hold" nodeType="afterEffect">
                                  <p:stCondLst>
                                    <p:cond delay="0"/>
                                  </p:stCondLst>
                                  <p:childTnLst>
                                    <p:set>
                                      <p:cBhvr>
                                        <p:cTn id="27" dur="1" fill="hold">
                                          <p:stCondLst>
                                            <p:cond delay="0"/>
                                          </p:stCondLst>
                                        </p:cTn>
                                        <p:tgtEl>
                                          <p:spTgt spid="101"/>
                                        </p:tgtEl>
                                        <p:attrNameLst>
                                          <p:attrName>style.visibility</p:attrName>
                                        </p:attrNameLst>
                                      </p:cBhvr>
                                      <p:to>
                                        <p:strVal val="visible"/>
                                      </p:to>
                                    </p:set>
                                    <p:anim calcmode="lin" valueType="num">
                                      <p:cBhvr additive="base">
                                        <p:cTn id="28" dur="500" fill="hold"/>
                                        <p:tgtEl>
                                          <p:spTgt spid="101"/>
                                        </p:tgtEl>
                                        <p:attrNameLst>
                                          <p:attrName>ppt_x</p:attrName>
                                        </p:attrNameLst>
                                      </p:cBhvr>
                                      <p:tavLst>
                                        <p:tav tm="0">
                                          <p:val>
                                            <p:strVal val="#ppt_x"/>
                                          </p:val>
                                        </p:tav>
                                        <p:tav tm="100000">
                                          <p:val>
                                            <p:strVal val="#ppt_x"/>
                                          </p:val>
                                        </p:tav>
                                      </p:tavLst>
                                    </p:anim>
                                    <p:anim calcmode="lin" valueType="num">
                                      <p:cBhvr additive="base">
                                        <p:cTn id="29"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
          <p:cNvSpPr txBox="1"/>
          <p:nvPr/>
        </p:nvSpPr>
        <p:spPr>
          <a:xfrm>
            <a:off x="709386" y="278962"/>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添加节点噪音步骤</a:t>
            </a:r>
          </a:p>
        </p:txBody>
      </p:sp>
      <p:cxnSp>
        <p:nvCxnSpPr>
          <p:cNvPr id="28" name="直接连接符 27"/>
          <p:cNvCxnSpPr>
            <a:cxnSpLocks/>
          </p:cNvCxnSpPr>
          <p:nvPr/>
        </p:nvCxnSpPr>
        <p:spPr>
          <a:xfrm>
            <a:off x="4572000" y="2137025"/>
            <a:ext cx="0" cy="212808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561114" y="1633427"/>
            <a:ext cx="856631" cy="284687"/>
          </a:xfrm>
          <a:prstGeom prst="rect">
            <a:avLst/>
          </a:prstGeom>
        </p:spPr>
        <p:txBody>
          <a:bodyPr wrap="none" lIns="68573" tIns="34287" rIns="68573" bIns="34287">
            <a:spAutoFit/>
          </a:bodyPr>
          <a:lstStyle/>
          <a:p>
            <a:r>
              <a:rPr lang="zh-CN" altLang="en-US" b="1" dirty="0">
                <a:solidFill>
                  <a:srgbClr val="1B4367"/>
                </a:solidFill>
                <a:latin typeface="微软雅黑" pitchFamily="34" charset="-122"/>
                <a:ea typeface="微软雅黑" pitchFamily="34" charset="-122"/>
              </a:rPr>
              <a:t>插入节点</a:t>
            </a:r>
            <a:endParaRPr lang="en-US" altLang="zh-CN" b="1" dirty="0">
              <a:solidFill>
                <a:srgbClr val="1B4367"/>
              </a:solidFill>
              <a:latin typeface="微软雅黑" pitchFamily="34" charset="-122"/>
              <a:ea typeface="微软雅黑" pitchFamily="34" charset="-122"/>
            </a:endParaRPr>
          </a:p>
        </p:txBody>
      </p:sp>
      <p:sp>
        <p:nvSpPr>
          <p:cNvPr id="73" name="矩形 72"/>
          <p:cNvSpPr/>
          <p:nvPr/>
        </p:nvSpPr>
        <p:spPr>
          <a:xfrm>
            <a:off x="1645992" y="1628372"/>
            <a:ext cx="856631" cy="284687"/>
          </a:xfrm>
          <a:prstGeom prst="rect">
            <a:avLst/>
          </a:prstGeom>
        </p:spPr>
        <p:txBody>
          <a:bodyPr wrap="none" lIns="68573" tIns="34287" rIns="68573" bIns="34287">
            <a:spAutoFit/>
          </a:bodyPr>
          <a:lstStyle/>
          <a:p>
            <a:r>
              <a:rPr lang="zh-CN" altLang="en-US" b="1" dirty="0">
                <a:solidFill>
                  <a:srgbClr val="1B4367"/>
                </a:solidFill>
                <a:latin typeface="微软雅黑" pitchFamily="34" charset="-122"/>
                <a:ea typeface="微软雅黑" pitchFamily="34" charset="-122"/>
              </a:rPr>
              <a:t>删除节点</a:t>
            </a:r>
            <a:endParaRPr lang="en-US" altLang="zh-CN" b="1" dirty="0">
              <a:solidFill>
                <a:srgbClr val="1B4367"/>
              </a:solidFill>
              <a:latin typeface="微软雅黑" pitchFamily="34" charset="-122"/>
              <a:ea typeface="微软雅黑" pitchFamily="34" charset="-122"/>
            </a:endParaRPr>
          </a:p>
        </p:txBody>
      </p:sp>
      <p:cxnSp>
        <p:nvCxnSpPr>
          <p:cNvPr id="49" name="直接连接符 48"/>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9" name="Rectangle 3">
            <a:extLst>
              <a:ext uri="{FF2B5EF4-FFF2-40B4-BE49-F238E27FC236}">
                <a16:creationId xmlns:a16="http://schemas.microsoft.com/office/drawing/2014/main" id="{300043D2-BAF6-4292-93D4-BC90BC9A59B5}"/>
              </a:ext>
            </a:extLst>
          </p:cNvPr>
          <p:cNvSpPr/>
          <p:nvPr/>
        </p:nvSpPr>
        <p:spPr>
          <a:xfrm>
            <a:off x="774478" y="1493714"/>
            <a:ext cx="655861" cy="655861"/>
          </a:xfrm>
          <a:prstGeom prst="flowChartConnector">
            <a:avLst/>
          </a:prstGeom>
          <a:solidFill>
            <a:srgbClr val="1B4367"/>
          </a:solidFill>
          <a:ln w="9525">
            <a:noFill/>
            <a:miter/>
          </a:ln>
        </p:spPr>
        <p:txBody>
          <a:bodyPr anchor="ctr"/>
          <a:lstStyle/>
          <a:p>
            <a:pPr lvl="0" algn="ctr" eaLnBrk="1" hangingPunct="1"/>
            <a:r>
              <a:rPr lang="en-US" altLang="zh-CN" sz="1800" dirty="0">
                <a:solidFill>
                  <a:schemeClr val="bg1"/>
                </a:solidFill>
                <a:cs typeface="+mn-ea"/>
                <a:sym typeface="+mn-lt"/>
              </a:rPr>
              <a:t>01</a:t>
            </a:r>
          </a:p>
        </p:txBody>
      </p:sp>
      <p:sp>
        <p:nvSpPr>
          <p:cNvPr id="81" name="Rectangle 3">
            <a:extLst>
              <a:ext uri="{FF2B5EF4-FFF2-40B4-BE49-F238E27FC236}">
                <a16:creationId xmlns:a16="http://schemas.microsoft.com/office/drawing/2014/main" id="{85B7E115-9CDB-4BC2-BE8D-BA6FA1A80C8B}"/>
              </a:ext>
            </a:extLst>
          </p:cNvPr>
          <p:cNvSpPr/>
          <p:nvPr/>
        </p:nvSpPr>
        <p:spPr>
          <a:xfrm>
            <a:off x="4738627" y="1508635"/>
            <a:ext cx="655861" cy="655861"/>
          </a:xfrm>
          <a:prstGeom prst="flowChartConnector">
            <a:avLst/>
          </a:prstGeom>
          <a:solidFill>
            <a:srgbClr val="1B4367"/>
          </a:solidFill>
          <a:ln w="9525">
            <a:noFill/>
            <a:miter/>
          </a:ln>
        </p:spPr>
        <p:txBody>
          <a:bodyPr anchor="ctr"/>
          <a:lstStyle/>
          <a:p>
            <a:pPr lvl="0" algn="ctr" eaLnBrk="1" hangingPunct="1"/>
            <a:r>
              <a:rPr lang="en-US" altLang="zh-CN" sz="1800" dirty="0">
                <a:solidFill>
                  <a:schemeClr val="bg1"/>
                </a:solidFill>
                <a:cs typeface="+mn-ea"/>
                <a:sym typeface="+mn-lt"/>
              </a:rPr>
              <a:t>02</a:t>
            </a:r>
          </a:p>
        </p:txBody>
      </p:sp>
      <p:sp>
        <p:nvSpPr>
          <p:cNvPr id="36" name="Rectangle 32">
            <a:extLst>
              <a:ext uri="{FF2B5EF4-FFF2-40B4-BE49-F238E27FC236}">
                <a16:creationId xmlns:a16="http://schemas.microsoft.com/office/drawing/2014/main" id="{E82575D1-E56A-4EC0-B02D-EB71B47EB5A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34">
            <a:extLst>
              <a:ext uri="{FF2B5EF4-FFF2-40B4-BE49-F238E27FC236}">
                <a16:creationId xmlns:a16="http://schemas.microsoft.com/office/drawing/2014/main" id="{F9C2D9FE-7592-4F9C-96DE-CE132D8405CE}"/>
              </a:ext>
            </a:extLst>
          </p:cNvPr>
          <p:cNvSpPr>
            <a:spLocks noChangeArrowheads="1"/>
          </p:cNvSpPr>
          <p:nvPr/>
        </p:nvSpPr>
        <p:spPr bwMode="auto">
          <a:xfrm>
            <a:off x="2648838" y="767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0" name="组合 39">
            <a:extLst>
              <a:ext uri="{FF2B5EF4-FFF2-40B4-BE49-F238E27FC236}">
                <a16:creationId xmlns:a16="http://schemas.microsoft.com/office/drawing/2014/main" id="{ACECA781-575C-4158-9BC4-E0F01A44D694}"/>
              </a:ext>
            </a:extLst>
          </p:cNvPr>
          <p:cNvGrpSpPr/>
          <p:nvPr/>
        </p:nvGrpSpPr>
        <p:grpSpPr>
          <a:xfrm>
            <a:off x="2079558" y="715629"/>
            <a:ext cx="6711367" cy="695312"/>
            <a:chOff x="1609714" y="1342725"/>
            <a:chExt cx="2109497" cy="695312"/>
          </a:xfrm>
        </p:grpSpPr>
        <p:sp>
          <p:nvSpPr>
            <p:cNvPr id="74" name="矩形 47"/>
            <p:cNvSpPr>
              <a:spLocks noChangeArrowheads="1"/>
            </p:cNvSpPr>
            <p:nvPr/>
          </p:nvSpPr>
          <p:spPr bwMode="auto">
            <a:xfrm>
              <a:off x="1609714" y="1342725"/>
              <a:ext cx="2109497" cy="6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171450" indent="-171450">
                <a:lnSpc>
                  <a:spcPct val="200000"/>
                </a:lnSpc>
                <a:spcBef>
                  <a:spcPct val="0"/>
                </a:spcBef>
                <a:buFont typeface="Arial" panose="020B0604020202020204" pitchFamily="34" charset="0"/>
                <a:buChar char="•"/>
              </a:pPr>
              <a:r>
                <a:rPr lang="zh-CN" altLang="en-US" sz="1100" dirty="0">
                  <a:solidFill>
                    <a:schemeClr val="tx1">
                      <a:lumMod val="75000"/>
                      <a:lumOff val="25000"/>
                    </a:schemeClr>
                  </a:solidFill>
                </a:rPr>
                <a:t>以度小于                      的节点为基准，选择扰动节点个数</a:t>
              </a:r>
              <a:endParaRPr lang="en-US" altLang="zh-CN" sz="1100" dirty="0">
                <a:solidFill>
                  <a:schemeClr val="tx1">
                    <a:lumMod val="75000"/>
                    <a:lumOff val="25000"/>
                  </a:schemeClr>
                </a:solidFill>
              </a:endParaRPr>
            </a:p>
            <a:p>
              <a:pPr marL="171450" indent="-171450">
                <a:lnSpc>
                  <a:spcPct val="200000"/>
                </a:lnSpc>
                <a:spcBef>
                  <a:spcPct val="0"/>
                </a:spcBef>
              </a:pPr>
              <a:r>
                <a:rPr lang="zh-CN" altLang="en-US" sz="1100" dirty="0">
                  <a:solidFill>
                    <a:schemeClr val="tx1">
                      <a:lumMod val="75000"/>
                      <a:lumOff val="25000"/>
                    </a:schemeClr>
                  </a:solidFill>
                  <a:sym typeface="微软雅黑" pitchFamily="34" charset="-122"/>
                </a:rPr>
                <a:t>随机选择</a:t>
              </a:r>
              <a:r>
                <a:rPr lang="en-US" altLang="zh-CN" sz="1100" i="1" dirty="0">
                  <a:solidFill>
                    <a:schemeClr val="tx1">
                      <a:lumMod val="75000"/>
                      <a:lumOff val="25000"/>
                    </a:schemeClr>
                  </a:solidFill>
                  <a:sym typeface="微软雅黑" pitchFamily="34" charset="-122"/>
                </a:rPr>
                <a:t>N</a:t>
              </a:r>
              <a:r>
                <a:rPr lang="zh-CN" altLang="en-US" sz="1100" dirty="0">
                  <a:solidFill>
                    <a:schemeClr val="tx1">
                      <a:lumMod val="75000"/>
                      <a:lumOff val="25000"/>
                    </a:schemeClr>
                  </a:solidFill>
                  <a:sym typeface="微软雅黑" pitchFamily="34" charset="-122"/>
                </a:rPr>
                <a:t>个节点分别作为基准节点。</a:t>
              </a:r>
            </a:p>
          </p:txBody>
        </p:sp>
        <p:graphicFrame>
          <p:nvGraphicFramePr>
            <p:cNvPr id="37" name="对象 36">
              <a:extLst>
                <a:ext uri="{FF2B5EF4-FFF2-40B4-BE49-F238E27FC236}">
                  <a16:creationId xmlns:a16="http://schemas.microsoft.com/office/drawing/2014/main" id="{D0985FDE-92BB-4C4E-82CD-012BB02E9B5B}"/>
                </a:ext>
              </a:extLst>
            </p:cNvPr>
            <p:cNvGraphicFramePr>
              <a:graphicFrameLocks noChangeAspect="1"/>
            </p:cNvGraphicFramePr>
            <p:nvPr>
              <p:extLst>
                <p:ext uri="{D42A27DB-BD31-4B8C-83A1-F6EECF244321}">
                  <p14:modId xmlns:p14="http://schemas.microsoft.com/office/powerpoint/2010/main" val="1912534669"/>
                </p:ext>
              </p:extLst>
            </p:nvPr>
          </p:nvGraphicFramePr>
          <p:xfrm>
            <a:off x="2808868" y="1469126"/>
            <a:ext cx="480841" cy="247650"/>
          </p:xfrm>
          <a:graphic>
            <a:graphicData uri="http://schemas.openxmlformats.org/presentationml/2006/ole">
              <mc:AlternateContent xmlns:mc="http://schemas.openxmlformats.org/markup-compatibility/2006">
                <mc:Choice xmlns:v="urn:schemas-microsoft-com:vml" Requires="v">
                  <p:oleObj spid="_x0000_s1259" name="AxMath" r:id="rId4" imgW="1619266" imgH="249931" progId="Equation.AxMath">
                    <p:embed/>
                  </p:oleObj>
                </mc:Choice>
                <mc:Fallback>
                  <p:oleObj name="AxMath" r:id="rId4" imgW="1619266" imgH="249931" progId="Equation.AxMath">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868" y="1469126"/>
                          <a:ext cx="480841" cy="247650"/>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D2030928-48CF-46CA-B538-5C73A8D2E7B7}"/>
                </a:ext>
              </a:extLst>
            </p:cNvPr>
            <p:cNvGraphicFramePr>
              <a:graphicFrameLocks noChangeAspect="1"/>
            </p:cNvGraphicFramePr>
            <p:nvPr>
              <p:extLst>
                <p:ext uri="{D42A27DB-BD31-4B8C-83A1-F6EECF244321}">
                  <p14:modId xmlns:p14="http://schemas.microsoft.com/office/powerpoint/2010/main" val="449531983"/>
                </p:ext>
              </p:extLst>
            </p:nvPr>
          </p:nvGraphicFramePr>
          <p:xfrm>
            <a:off x="1867111" y="1472728"/>
            <a:ext cx="276680" cy="228600"/>
          </p:xfrm>
          <a:graphic>
            <a:graphicData uri="http://schemas.openxmlformats.org/presentationml/2006/ole">
              <mc:AlternateContent xmlns:mc="http://schemas.openxmlformats.org/markup-compatibility/2006">
                <mc:Choice xmlns:v="urn:schemas-microsoft-com:vml" Requires="v">
                  <p:oleObj spid="_x0000_s1260" name="AxMath" r:id="rId6" imgW="907604" imgH="227279" progId="Equation.AxMath">
                    <p:embed/>
                  </p:oleObj>
                </mc:Choice>
                <mc:Fallback>
                  <p:oleObj name="AxMath" r:id="rId6" imgW="907604" imgH="227279" progId="Equation.AxMath">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7111" y="1472728"/>
                          <a:ext cx="276680" cy="228600"/>
                        </a:xfrm>
                        <a:prstGeom prst="rect">
                          <a:avLst/>
                        </a:prstGeom>
                        <a:noFill/>
                      </p:spPr>
                    </p:pic>
                  </p:oleObj>
                </mc:Fallback>
              </mc:AlternateContent>
            </a:graphicData>
          </a:graphic>
        </p:graphicFrame>
      </p:grpSp>
      <p:sp>
        <p:nvSpPr>
          <p:cNvPr id="42" name="Rectangle 63">
            <a:extLst>
              <a:ext uri="{FF2B5EF4-FFF2-40B4-BE49-F238E27FC236}">
                <a16:creationId xmlns:a16="http://schemas.microsoft.com/office/drawing/2014/main" id="{1B8EB2AC-E095-4430-99C2-4C9A7C86B18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a:extLst>
              <a:ext uri="{FF2B5EF4-FFF2-40B4-BE49-F238E27FC236}">
                <a16:creationId xmlns:a16="http://schemas.microsoft.com/office/drawing/2014/main" id="{7991E40F-F851-4372-8334-19FE19E75A22}"/>
              </a:ext>
            </a:extLst>
          </p:cNvPr>
          <p:cNvPicPr>
            <a:picLocks noChangeAspect="1"/>
          </p:cNvPicPr>
          <p:nvPr/>
        </p:nvPicPr>
        <p:blipFill rotWithShape="1">
          <a:blip r:embed="rId8"/>
          <a:srcRect r="55404"/>
          <a:stretch/>
        </p:blipFill>
        <p:spPr>
          <a:xfrm>
            <a:off x="1645992" y="1836566"/>
            <a:ext cx="2729787" cy="3369924"/>
          </a:xfrm>
          <a:prstGeom prst="rect">
            <a:avLst/>
          </a:prstGeom>
        </p:spPr>
      </p:pic>
      <p:pic>
        <p:nvPicPr>
          <p:cNvPr id="3" name="图片 2">
            <a:extLst>
              <a:ext uri="{FF2B5EF4-FFF2-40B4-BE49-F238E27FC236}">
                <a16:creationId xmlns:a16="http://schemas.microsoft.com/office/drawing/2014/main" id="{F56022BF-77B6-49A6-8C75-52D44FBE07EE}"/>
              </a:ext>
            </a:extLst>
          </p:cNvPr>
          <p:cNvPicPr>
            <a:picLocks noChangeAspect="1"/>
          </p:cNvPicPr>
          <p:nvPr/>
        </p:nvPicPr>
        <p:blipFill rotWithShape="1">
          <a:blip r:embed="rId9"/>
          <a:srcRect r="52722"/>
          <a:stretch/>
        </p:blipFill>
        <p:spPr>
          <a:xfrm>
            <a:off x="5561114" y="1851415"/>
            <a:ext cx="2893952" cy="2973641"/>
          </a:xfrm>
          <a:prstGeom prst="rect">
            <a:avLst/>
          </a:prstGeom>
        </p:spPr>
      </p:pic>
    </p:spTree>
    <p:extLst>
      <p:ext uri="{BB962C8B-B14F-4D97-AF65-F5344CB8AC3E}">
        <p14:creationId xmlns:p14="http://schemas.microsoft.com/office/powerpoint/2010/main" val="17892216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childTnLst>
                          </p:cTn>
                        </p:par>
                        <p:par>
                          <p:cTn id="16" fill="hold">
                            <p:stCondLst>
                              <p:cond delay="1150"/>
                            </p:stCondLst>
                            <p:childTnLst>
                              <p:par>
                                <p:cTn id="17" presetID="2" presetClass="entr" presetSubtype="4"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ppt_x"/>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childTnLst>
                          </p:cTn>
                        </p:par>
                        <p:par>
                          <p:cTn id="25" fill="hold">
                            <p:stCondLst>
                              <p:cond delay="1650"/>
                            </p:stCondLst>
                            <p:childTnLst>
                              <p:par>
                                <p:cTn id="26" presetID="2" presetClass="entr" presetSubtype="4"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fill="hold"/>
                                        <p:tgtEl>
                                          <p:spTgt spid="79"/>
                                        </p:tgtEl>
                                        <p:attrNameLst>
                                          <p:attrName>ppt_x</p:attrName>
                                        </p:attrNameLst>
                                      </p:cBhvr>
                                      <p:tavLst>
                                        <p:tav tm="0">
                                          <p:val>
                                            <p:strVal val="#ppt_x"/>
                                          </p:val>
                                        </p:tav>
                                        <p:tav tm="100000">
                                          <p:val>
                                            <p:strVal val="#ppt_x"/>
                                          </p:val>
                                        </p:tav>
                                      </p:tavLst>
                                    </p:anim>
                                    <p:anim calcmode="lin" valueType="num">
                                      <p:cBhvr additive="base">
                                        <p:cTn id="33" dur="500" fill="hold"/>
                                        <p:tgtEl>
                                          <p:spTgt spid="7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500" fill="hold"/>
                                        <p:tgtEl>
                                          <p:spTgt spid="81"/>
                                        </p:tgtEl>
                                        <p:attrNameLst>
                                          <p:attrName>ppt_x</p:attrName>
                                        </p:attrNameLst>
                                      </p:cBhvr>
                                      <p:tavLst>
                                        <p:tav tm="0">
                                          <p:val>
                                            <p:strVal val="#ppt_x"/>
                                          </p:val>
                                        </p:tav>
                                        <p:tav tm="100000">
                                          <p:val>
                                            <p:strVal val="#ppt_x"/>
                                          </p:val>
                                        </p:tav>
                                      </p:tavLst>
                                    </p:anim>
                                    <p:anim calcmode="lin" valueType="num">
                                      <p:cBhvr additive="base">
                                        <p:cTn id="37" dur="500" fill="hold"/>
                                        <p:tgtEl>
                                          <p:spTgt spid="8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additive="base">
                                        <p:cTn id="40" dur="500" fill="hold"/>
                                        <p:tgtEl>
                                          <p:spTgt spid="67"/>
                                        </p:tgtEl>
                                        <p:attrNameLst>
                                          <p:attrName>ppt_x</p:attrName>
                                        </p:attrNameLst>
                                      </p:cBhvr>
                                      <p:tavLst>
                                        <p:tav tm="0">
                                          <p:val>
                                            <p:strVal val="#ppt_x"/>
                                          </p:val>
                                        </p:tav>
                                        <p:tav tm="100000">
                                          <p:val>
                                            <p:strVal val="#ppt_x"/>
                                          </p:val>
                                        </p:tav>
                                      </p:tavLst>
                                    </p:anim>
                                    <p:anim calcmode="lin" valueType="num">
                                      <p:cBhvr additive="base">
                                        <p:cTn id="41" dur="500" fill="hold"/>
                                        <p:tgtEl>
                                          <p:spTgt spid="67"/>
                                        </p:tgtEl>
                                        <p:attrNameLst>
                                          <p:attrName>ppt_y</p:attrName>
                                        </p:attrNameLst>
                                      </p:cBhvr>
                                      <p:tavLst>
                                        <p:tav tm="0">
                                          <p:val>
                                            <p:strVal val="1+#ppt_h/2"/>
                                          </p:val>
                                        </p:tav>
                                        <p:tav tm="100000">
                                          <p:val>
                                            <p:strVal val="#ppt_y"/>
                                          </p:val>
                                        </p:tav>
                                      </p:tavLst>
                                    </p:anim>
                                  </p:childTnLst>
                                </p:cTn>
                              </p:par>
                            </p:childTnLst>
                          </p:cTn>
                        </p:par>
                        <p:par>
                          <p:cTn id="42" fill="hold">
                            <p:stCondLst>
                              <p:cond delay="2150"/>
                            </p:stCondLst>
                            <p:childTnLst>
                              <p:par>
                                <p:cTn id="43" presetID="10" presetClass="entr" presetSubtype="0"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7" grpId="0"/>
      <p:bldP spid="73" grpId="0"/>
      <p:bldP spid="79"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CDFA6F3-A9B7-4B11-8DC7-A9B2BEE49C2F}"/>
              </a:ext>
            </a:extLst>
          </p:cNvPr>
          <p:cNvGrpSpPr/>
          <p:nvPr/>
        </p:nvGrpSpPr>
        <p:grpSpPr>
          <a:xfrm>
            <a:off x="318542" y="1582730"/>
            <a:ext cx="3057582" cy="2121614"/>
            <a:chOff x="322086" y="1407882"/>
            <a:chExt cx="3763615" cy="2611521"/>
          </a:xfrm>
        </p:grpSpPr>
        <p:cxnSp>
          <p:nvCxnSpPr>
            <p:cNvPr id="15" name="直接连接符 14">
              <a:extLst>
                <a:ext uri="{FF2B5EF4-FFF2-40B4-BE49-F238E27FC236}">
                  <a16:creationId xmlns:a16="http://schemas.microsoft.com/office/drawing/2014/main" id="{1CCB56B6-3A98-4A0D-B3F8-86AD3324A7E8}"/>
                </a:ext>
              </a:extLst>
            </p:cNvPr>
            <p:cNvCxnSpPr>
              <a:cxnSpLocks/>
            </p:cNvCxnSpPr>
            <p:nvPr/>
          </p:nvCxnSpPr>
          <p:spPr>
            <a:xfrm>
              <a:off x="775286" y="1722596"/>
              <a:ext cx="126358" cy="1473439"/>
            </a:xfrm>
            <a:prstGeom prst="line">
              <a:avLst/>
            </a:prstGeom>
            <a:ln w="381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3" name="直接连接符 2">
              <a:extLst>
                <a:ext uri="{FF2B5EF4-FFF2-40B4-BE49-F238E27FC236}">
                  <a16:creationId xmlns:a16="http://schemas.microsoft.com/office/drawing/2014/main" id="{1764FA7F-5FC2-48F0-BEE9-1530E5789621}"/>
                </a:ext>
              </a:extLst>
            </p:cNvPr>
            <p:cNvCxnSpPr>
              <a:cxnSpLocks/>
            </p:cNvCxnSpPr>
            <p:nvPr/>
          </p:nvCxnSpPr>
          <p:spPr>
            <a:xfrm>
              <a:off x="941468" y="1610924"/>
              <a:ext cx="2776315" cy="78125"/>
            </a:xfrm>
            <a:prstGeom prst="line">
              <a:avLst/>
            </a:prstGeom>
            <a:ln w="38100">
              <a:solidFill>
                <a:srgbClr val="1B4367"/>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810B8FE-5542-4213-B8E4-2DCB713B2AAC}"/>
                </a:ext>
              </a:extLst>
            </p:cNvPr>
            <p:cNvCxnSpPr/>
            <p:nvPr/>
          </p:nvCxnSpPr>
          <p:spPr>
            <a:xfrm>
              <a:off x="2311685" y="2226792"/>
              <a:ext cx="580490" cy="50099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06A2897-2E73-43D1-B193-F45652701965}"/>
                </a:ext>
              </a:extLst>
            </p:cNvPr>
            <p:cNvCxnSpPr/>
            <p:nvPr/>
          </p:nvCxnSpPr>
          <p:spPr>
            <a:xfrm>
              <a:off x="3165430" y="2907586"/>
              <a:ext cx="472107" cy="77569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64B8DF5-86F8-4247-BE77-02ACC647BE38}"/>
                </a:ext>
              </a:extLst>
            </p:cNvPr>
            <p:cNvCxnSpPr>
              <a:cxnSpLocks/>
            </p:cNvCxnSpPr>
            <p:nvPr/>
          </p:nvCxnSpPr>
          <p:spPr>
            <a:xfrm flipH="1">
              <a:off x="3209130" y="1792276"/>
              <a:ext cx="575434" cy="92277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1EB71C0-5298-4DDA-8EDC-5F8D2607CFCA}"/>
                </a:ext>
              </a:extLst>
            </p:cNvPr>
            <p:cNvCxnSpPr>
              <a:cxnSpLocks/>
            </p:cNvCxnSpPr>
            <p:nvPr/>
          </p:nvCxnSpPr>
          <p:spPr>
            <a:xfrm>
              <a:off x="1014607" y="3454892"/>
              <a:ext cx="1172964" cy="17630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F5D912E4-AB7B-4FB3-B38F-D03478753F3F}"/>
                </a:ext>
              </a:extLst>
            </p:cNvPr>
            <p:cNvGrpSpPr/>
            <p:nvPr/>
          </p:nvGrpSpPr>
          <p:grpSpPr>
            <a:xfrm>
              <a:off x="560085" y="1464921"/>
              <a:ext cx="448164" cy="407364"/>
              <a:chOff x="5630584" y="966369"/>
              <a:chExt cx="476097" cy="432755"/>
            </a:xfrm>
            <a:solidFill>
              <a:srgbClr val="1B4367"/>
            </a:solidFill>
          </p:grpSpPr>
          <p:sp>
            <p:nvSpPr>
              <p:cNvPr id="46" name="椭圆 45">
                <a:extLst>
                  <a:ext uri="{FF2B5EF4-FFF2-40B4-BE49-F238E27FC236}">
                    <a16:creationId xmlns:a16="http://schemas.microsoft.com/office/drawing/2014/main" id="{206193CE-2605-4449-A636-433B4599623C}"/>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47" name="文本框 17">
                <a:extLst>
                  <a:ext uri="{FF2B5EF4-FFF2-40B4-BE49-F238E27FC236}">
                    <a16:creationId xmlns:a16="http://schemas.microsoft.com/office/drawing/2014/main" id="{B642A1D8-84CA-4C47-888D-03B3127D1EBC}"/>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A</a:t>
                </a:r>
              </a:p>
            </p:txBody>
          </p:sp>
        </p:grpSp>
        <p:grpSp>
          <p:nvGrpSpPr>
            <p:cNvPr id="9" name="组合 8">
              <a:extLst>
                <a:ext uri="{FF2B5EF4-FFF2-40B4-BE49-F238E27FC236}">
                  <a16:creationId xmlns:a16="http://schemas.microsoft.com/office/drawing/2014/main" id="{FE89A1A6-9012-4B4D-B8DA-A8B9CE61D38A}"/>
                </a:ext>
              </a:extLst>
            </p:cNvPr>
            <p:cNvGrpSpPr/>
            <p:nvPr/>
          </p:nvGrpSpPr>
          <p:grpSpPr>
            <a:xfrm>
              <a:off x="2838021" y="2646101"/>
              <a:ext cx="448164" cy="407364"/>
              <a:chOff x="5630584" y="966369"/>
              <a:chExt cx="476097" cy="432755"/>
            </a:xfrm>
            <a:solidFill>
              <a:srgbClr val="1B4367"/>
            </a:solidFill>
          </p:grpSpPr>
          <p:sp>
            <p:nvSpPr>
              <p:cNvPr id="44" name="椭圆 43">
                <a:extLst>
                  <a:ext uri="{FF2B5EF4-FFF2-40B4-BE49-F238E27FC236}">
                    <a16:creationId xmlns:a16="http://schemas.microsoft.com/office/drawing/2014/main" id="{E6C65C34-EB08-47B5-B897-F0AD8E97F7AE}"/>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45" name="文本框 17">
                <a:extLst>
                  <a:ext uri="{FF2B5EF4-FFF2-40B4-BE49-F238E27FC236}">
                    <a16:creationId xmlns:a16="http://schemas.microsoft.com/office/drawing/2014/main" id="{41FD44F8-C9D0-4850-892E-F077735EB7B7}"/>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E</a:t>
                </a:r>
              </a:p>
            </p:txBody>
          </p:sp>
        </p:grpSp>
        <p:sp>
          <p:nvSpPr>
            <p:cNvPr id="10" name="文本框 9">
              <a:extLst>
                <a:ext uri="{FF2B5EF4-FFF2-40B4-BE49-F238E27FC236}">
                  <a16:creationId xmlns:a16="http://schemas.microsoft.com/office/drawing/2014/main" id="{0215A0BD-F97A-4EB0-81C0-60C10476F326}"/>
                </a:ext>
              </a:extLst>
            </p:cNvPr>
            <p:cNvSpPr txBox="1"/>
            <p:nvPr/>
          </p:nvSpPr>
          <p:spPr>
            <a:xfrm>
              <a:off x="322086" y="2365733"/>
              <a:ext cx="642452" cy="330289"/>
            </a:xfrm>
            <a:prstGeom prst="rect">
              <a:avLst/>
            </a:prstGeom>
            <a:noFill/>
          </p:spPr>
          <p:txBody>
            <a:bodyPr wrap="square" rtlCol="0">
              <a:spAutoFit/>
            </a:bodyPr>
            <a:lstStyle/>
            <a:p>
              <a:r>
                <a:rPr lang="en-US" altLang="zh-CN" sz="1000" dirty="0"/>
                <a:t>0.05</a:t>
              </a:r>
              <a:endParaRPr lang="zh-CN" altLang="en-US" sz="1000" dirty="0"/>
            </a:p>
          </p:txBody>
        </p:sp>
        <p:grpSp>
          <p:nvGrpSpPr>
            <p:cNvPr id="11" name="组合 10">
              <a:extLst>
                <a:ext uri="{FF2B5EF4-FFF2-40B4-BE49-F238E27FC236}">
                  <a16:creationId xmlns:a16="http://schemas.microsoft.com/office/drawing/2014/main" id="{A1453EC7-B5B7-40E7-94DA-8C3EAB347DA7}"/>
                </a:ext>
              </a:extLst>
            </p:cNvPr>
            <p:cNvGrpSpPr/>
            <p:nvPr/>
          </p:nvGrpSpPr>
          <p:grpSpPr>
            <a:xfrm>
              <a:off x="676894" y="3199017"/>
              <a:ext cx="448164" cy="407364"/>
              <a:chOff x="5630584" y="966369"/>
              <a:chExt cx="476097" cy="432755"/>
            </a:xfrm>
            <a:solidFill>
              <a:srgbClr val="1B4367"/>
            </a:solidFill>
          </p:grpSpPr>
          <p:sp>
            <p:nvSpPr>
              <p:cNvPr id="42" name="椭圆 41">
                <a:extLst>
                  <a:ext uri="{FF2B5EF4-FFF2-40B4-BE49-F238E27FC236}">
                    <a16:creationId xmlns:a16="http://schemas.microsoft.com/office/drawing/2014/main" id="{3EAB5C6C-C591-4782-8E7D-C759DDBEFC88}"/>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43" name="文本框 17">
                <a:extLst>
                  <a:ext uri="{FF2B5EF4-FFF2-40B4-BE49-F238E27FC236}">
                    <a16:creationId xmlns:a16="http://schemas.microsoft.com/office/drawing/2014/main" id="{38095BD3-C3D3-47E8-AD48-89257C9971D2}"/>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D</a:t>
                </a:r>
              </a:p>
            </p:txBody>
          </p:sp>
        </p:grpSp>
        <p:grpSp>
          <p:nvGrpSpPr>
            <p:cNvPr id="12" name="组合 11">
              <a:extLst>
                <a:ext uri="{FF2B5EF4-FFF2-40B4-BE49-F238E27FC236}">
                  <a16:creationId xmlns:a16="http://schemas.microsoft.com/office/drawing/2014/main" id="{0686EB06-2D8B-4FE4-BECD-7695EA755BD0}"/>
                </a:ext>
              </a:extLst>
            </p:cNvPr>
            <p:cNvGrpSpPr/>
            <p:nvPr/>
          </p:nvGrpSpPr>
          <p:grpSpPr>
            <a:xfrm>
              <a:off x="3637537" y="1561746"/>
              <a:ext cx="448164" cy="407364"/>
              <a:chOff x="5630584" y="966369"/>
              <a:chExt cx="476097" cy="432755"/>
            </a:xfrm>
            <a:solidFill>
              <a:srgbClr val="1B4367"/>
            </a:solidFill>
          </p:grpSpPr>
          <p:sp>
            <p:nvSpPr>
              <p:cNvPr id="40" name="椭圆 39">
                <a:extLst>
                  <a:ext uri="{FF2B5EF4-FFF2-40B4-BE49-F238E27FC236}">
                    <a16:creationId xmlns:a16="http://schemas.microsoft.com/office/drawing/2014/main" id="{6229F7B1-8DC3-49B7-846B-9FE81D05D558}"/>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41" name="文本框 17">
                <a:extLst>
                  <a:ext uri="{FF2B5EF4-FFF2-40B4-BE49-F238E27FC236}">
                    <a16:creationId xmlns:a16="http://schemas.microsoft.com/office/drawing/2014/main" id="{27D5EFEE-0940-4F95-B116-5847575C6C35}"/>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C</a:t>
                </a:r>
              </a:p>
            </p:txBody>
          </p:sp>
        </p:grpSp>
        <p:grpSp>
          <p:nvGrpSpPr>
            <p:cNvPr id="13" name="组合 12">
              <a:extLst>
                <a:ext uri="{FF2B5EF4-FFF2-40B4-BE49-F238E27FC236}">
                  <a16:creationId xmlns:a16="http://schemas.microsoft.com/office/drawing/2014/main" id="{ADC875A5-8B4E-46DF-92FC-309DDC7510F1}"/>
                </a:ext>
              </a:extLst>
            </p:cNvPr>
            <p:cNvGrpSpPr/>
            <p:nvPr/>
          </p:nvGrpSpPr>
          <p:grpSpPr>
            <a:xfrm>
              <a:off x="2002705" y="3446895"/>
              <a:ext cx="448164" cy="407364"/>
              <a:chOff x="5630584" y="966369"/>
              <a:chExt cx="476097" cy="432755"/>
            </a:xfrm>
            <a:solidFill>
              <a:srgbClr val="1B4367"/>
            </a:solidFill>
          </p:grpSpPr>
          <p:sp>
            <p:nvSpPr>
              <p:cNvPr id="38" name="椭圆 37">
                <a:extLst>
                  <a:ext uri="{FF2B5EF4-FFF2-40B4-BE49-F238E27FC236}">
                    <a16:creationId xmlns:a16="http://schemas.microsoft.com/office/drawing/2014/main" id="{C595695E-8479-4E9D-B61A-C67551D2732A}"/>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39" name="文本框 17">
                <a:extLst>
                  <a:ext uri="{FF2B5EF4-FFF2-40B4-BE49-F238E27FC236}">
                    <a16:creationId xmlns:a16="http://schemas.microsoft.com/office/drawing/2014/main" id="{F011BF79-3217-4D0C-A1F4-087862724729}"/>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F</a:t>
                </a:r>
              </a:p>
            </p:txBody>
          </p:sp>
        </p:grpSp>
        <p:grpSp>
          <p:nvGrpSpPr>
            <p:cNvPr id="14" name="组合 13">
              <a:extLst>
                <a:ext uri="{FF2B5EF4-FFF2-40B4-BE49-F238E27FC236}">
                  <a16:creationId xmlns:a16="http://schemas.microsoft.com/office/drawing/2014/main" id="{CC95C588-23C7-497C-9AC0-FCFB064C9B9D}"/>
                </a:ext>
              </a:extLst>
            </p:cNvPr>
            <p:cNvGrpSpPr/>
            <p:nvPr/>
          </p:nvGrpSpPr>
          <p:grpSpPr>
            <a:xfrm>
              <a:off x="3484305" y="3550436"/>
              <a:ext cx="448164" cy="407364"/>
              <a:chOff x="5630584" y="966369"/>
              <a:chExt cx="476097" cy="432755"/>
            </a:xfrm>
            <a:solidFill>
              <a:srgbClr val="1B4367"/>
            </a:solidFill>
          </p:grpSpPr>
          <p:sp>
            <p:nvSpPr>
              <p:cNvPr id="36" name="椭圆 35">
                <a:extLst>
                  <a:ext uri="{FF2B5EF4-FFF2-40B4-BE49-F238E27FC236}">
                    <a16:creationId xmlns:a16="http://schemas.microsoft.com/office/drawing/2014/main" id="{83252776-7679-42D2-8D8C-400B655A9EFE}"/>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37" name="文本框 17">
                <a:extLst>
                  <a:ext uri="{FF2B5EF4-FFF2-40B4-BE49-F238E27FC236}">
                    <a16:creationId xmlns:a16="http://schemas.microsoft.com/office/drawing/2014/main" id="{42896A1F-FD20-430B-9448-1C6E396371C8}"/>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G</a:t>
                </a:r>
              </a:p>
            </p:txBody>
          </p:sp>
        </p:grpSp>
        <p:cxnSp>
          <p:nvCxnSpPr>
            <p:cNvPr id="16" name="直接连接符 15">
              <a:extLst>
                <a:ext uri="{FF2B5EF4-FFF2-40B4-BE49-F238E27FC236}">
                  <a16:creationId xmlns:a16="http://schemas.microsoft.com/office/drawing/2014/main" id="{B983EF10-0471-4EB1-8E1D-7974F3D29FB6}"/>
                </a:ext>
              </a:extLst>
            </p:cNvPr>
            <p:cNvCxnSpPr>
              <a:cxnSpLocks/>
            </p:cNvCxnSpPr>
            <p:nvPr/>
          </p:nvCxnSpPr>
          <p:spPr>
            <a:xfrm>
              <a:off x="964536" y="1700020"/>
              <a:ext cx="1118370" cy="383096"/>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1664B966-B992-4C44-B5EB-B7DE547DF3F6}"/>
                </a:ext>
              </a:extLst>
            </p:cNvPr>
            <p:cNvGrpSpPr/>
            <p:nvPr/>
          </p:nvGrpSpPr>
          <p:grpSpPr>
            <a:xfrm>
              <a:off x="1963489" y="1934609"/>
              <a:ext cx="448164" cy="407364"/>
              <a:chOff x="5630586" y="966369"/>
              <a:chExt cx="476097" cy="432754"/>
            </a:xfrm>
            <a:solidFill>
              <a:srgbClr val="1B4367"/>
            </a:solidFill>
          </p:grpSpPr>
          <p:sp>
            <p:nvSpPr>
              <p:cNvPr id="34" name="椭圆 33">
                <a:extLst>
                  <a:ext uri="{FF2B5EF4-FFF2-40B4-BE49-F238E27FC236}">
                    <a16:creationId xmlns:a16="http://schemas.microsoft.com/office/drawing/2014/main" id="{7A4144F6-8C9A-41CD-A2A2-855EAC2A94D6}"/>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35" name="文本框 17">
                <a:extLst>
                  <a:ext uri="{FF2B5EF4-FFF2-40B4-BE49-F238E27FC236}">
                    <a16:creationId xmlns:a16="http://schemas.microsoft.com/office/drawing/2014/main" id="{5E097F8C-5136-4168-A1A6-69634C278F96}"/>
                  </a:ext>
                </a:extLst>
              </p:cNvPr>
              <p:cNvSpPr txBox="1"/>
              <p:nvPr/>
            </p:nvSpPr>
            <p:spPr>
              <a:xfrm>
                <a:off x="5630586" y="1004389"/>
                <a:ext cx="476097" cy="394734"/>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B</a:t>
                </a:r>
              </a:p>
            </p:txBody>
          </p:sp>
        </p:grpSp>
        <p:cxnSp>
          <p:nvCxnSpPr>
            <p:cNvPr id="18" name="直接连接符 17">
              <a:extLst>
                <a:ext uri="{FF2B5EF4-FFF2-40B4-BE49-F238E27FC236}">
                  <a16:creationId xmlns:a16="http://schemas.microsoft.com/office/drawing/2014/main" id="{129A6D2B-6BFD-4B5E-BE2A-04EBC69E3304}"/>
                </a:ext>
              </a:extLst>
            </p:cNvPr>
            <p:cNvCxnSpPr>
              <a:cxnSpLocks/>
            </p:cNvCxnSpPr>
            <p:nvPr/>
          </p:nvCxnSpPr>
          <p:spPr>
            <a:xfrm flipV="1">
              <a:off x="1014607" y="2217153"/>
              <a:ext cx="1066197" cy="1078283"/>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12F9BEC-06B5-415C-8352-7DB3DEC5F23D}"/>
                </a:ext>
              </a:extLst>
            </p:cNvPr>
            <p:cNvCxnSpPr>
              <a:cxnSpLocks/>
            </p:cNvCxnSpPr>
            <p:nvPr/>
          </p:nvCxnSpPr>
          <p:spPr>
            <a:xfrm flipV="1">
              <a:off x="1014607" y="2843473"/>
              <a:ext cx="1939213" cy="520309"/>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54CA3DA-F2EE-4090-A9E7-3A7E2C4A5ACE}"/>
                </a:ext>
              </a:extLst>
            </p:cNvPr>
            <p:cNvCxnSpPr>
              <a:cxnSpLocks/>
            </p:cNvCxnSpPr>
            <p:nvPr/>
          </p:nvCxnSpPr>
          <p:spPr>
            <a:xfrm flipV="1">
              <a:off x="2354112" y="2943547"/>
              <a:ext cx="599708" cy="614425"/>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91D3080-1325-4A93-8D7A-3E205905B4BB}"/>
                </a:ext>
              </a:extLst>
            </p:cNvPr>
            <p:cNvCxnSpPr>
              <a:cxnSpLocks/>
            </p:cNvCxnSpPr>
            <p:nvPr/>
          </p:nvCxnSpPr>
          <p:spPr>
            <a:xfrm>
              <a:off x="2291432" y="3630140"/>
              <a:ext cx="1316780" cy="131334"/>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D8E5884-A353-4CAA-AE8C-E5FF44E1509D}"/>
                </a:ext>
              </a:extLst>
            </p:cNvPr>
            <p:cNvCxnSpPr>
              <a:cxnSpLocks/>
            </p:cNvCxnSpPr>
            <p:nvPr/>
          </p:nvCxnSpPr>
          <p:spPr>
            <a:xfrm flipV="1">
              <a:off x="2303451" y="1740419"/>
              <a:ext cx="1481113" cy="347892"/>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130126A-77BA-4087-8EB7-2D132ADD58D2}"/>
                </a:ext>
              </a:extLst>
            </p:cNvPr>
            <p:cNvSpPr txBox="1"/>
            <p:nvPr/>
          </p:nvSpPr>
          <p:spPr>
            <a:xfrm>
              <a:off x="3415107" y="2181840"/>
              <a:ext cx="631377" cy="330289"/>
            </a:xfrm>
            <a:prstGeom prst="rect">
              <a:avLst/>
            </a:prstGeom>
            <a:noFill/>
          </p:spPr>
          <p:txBody>
            <a:bodyPr wrap="square" rtlCol="0">
              <a:spAutoFit/>
            </a:bodyPr>
            <a:lstStyle/>
            <a:p>
              <a:r>
                <a:rPr lang="en-US" altLang="zh-CN" sz="1000" dirty="0"/>
                <a:t>0.05</a:t>
              </a:r>
              <a:endParaRPr lang="zh-CN" altLang="en-US" sz="1000" dirty="0"/>
            </a:p>
          </p:txBody>
        </p:sp>
        <p:sp>
          <p:nvSpPr>
            <p:cNvPr id="24" name="文本框 23">
              <a:extLst>
                <a:ext uri="{FF2B5EF4-FFF2-40B4-BE49-F238E27FC236}">
                  <a16:creationId xmlns:a16="http://schemas.microsoft.com/office/drawing/2014/main" id="{1DBD8114-D2FA-4584-93DB-EA236CE16CA4}"/>
                </a:ext>
              </a:extLst>
            </p:cNvPr>
            <p:cNvSpPr txBox="1"/>
            <p:nvPr/>
          </p:nvSpPr>
          <p:spPr>
            <a:xfrm>
              <a:off x="1185693" y="2408002"/>
              <a:ext cx="676056" cy="330289"/>
            </a:xfrm>
            <a:prstGeom prst="rect">
              <a:avLst/>
            </a:prstGeom>
            <a:noFill/>
          </p:spPr>
          <p:txBody>
            <a:bodyPr wrap="square" rtlCol="0">
              <a:spAutoFit/>
            </a:bodyPr>
            <a:lstStyle/>
            <a:p>
              <a:r>
                <a:rPr lang="en-US" altLang="zh-CN" sz="1000" dirty="0"/>
                <a:t>0.09</a:t>
              </a:r>
              <a:endParaRPr lang="zh-CN" altLang="en-US" sz="1000" dirty="0"/>
            </a:p>
          </p:txBody>
        </p:sp>
        <p:sp>
          <p:nvSpPr>
            <p:cNvPr id="25" name="文本框 24">
              <a:extLst>
                <a:ext uri="{FF2B5EF4-FFF2-40B4-BE49-F238E27FC236}">
                  <a16:creationId xmlns:a16="http://schemas.microsoft.com/office/drawing/2014/main" id="{D9053114-BF97-48D0-BE8B-DAFF522C92B0}"/>
                </a:ext>
              </a:extLst>
            </p:cNvPr>
            <p:cNvSpPr txBox="1"/>
            <p:nvPr/>
          </p:nvSpPr>
          <p:spPr>
            <a:xfrm>
              <a:off x="1236030" y="3540208"/>
              <a:ext cx="627414" cy="330289"/>
            </a:xfrm>
            <a:prstGeom prst="rect">
              <a:avLst/>
            </a:prstGeom>
            <a:noFill/>
          </p:spPr>
          <p:txBody>
            <a:bodyPr wrap="square" rtlCol="0">
              <a:spAutoFit/>
            </a:bodyPr>
            <a:lstStyle/>
            <a:p>
              <a:r>
                <a:rPr lang="en-US" altLang="zh-CN" sz="1000" dirty="0"/>
                <a:t>0.06</a:t>
              </a:r>
              <a:endParaRPr lang="zh-CN" altLang="en-US" sz="1000" dirty="0"/>
            </a:p>
          </p:txBody>
        </p:sp>
        <p:sp>
          <p:nvSpPr>
            <p:cNvPr id="26" name="文本框 25">
              <a:extLst>
                <a:ext uri="{FF2B5EF4-FFF2-40B4-BE49-F238E27FC236}">
                  <a16:creationId xmlns:a16="http://schemas.microsoft.com/office/drawing/2014/main" id="{DDCE56EA-2FF7-4125-97A7-8075187B9F5C}"/>
                </a:ext>
              </a:extLst>
            </p:cNvPr>
            <p:cNvSpPr txBox="1"/>
            <p:nvPr/>
          </p:nvSpPr>
          <p:spPr>
            <a:xfrm>
              <a:off x="2682114" y="3689114"/>
              <a:ext cx="646404" cy="330289"/>
            </a:xfrm>
            <a:prstGeom prst="rect">
              <a:avLst/>
            </a:prstGeom>
            <a:noFill/>
          </p:spPr>
          <p:txBody>
            <a:bodyPr wrap="square" rtlCol="0">
              <a:spAutoFit/>
            </a:bodyPr>
            <a:lstStyle/>
            <a:p>
              <a:r>
                <a:rPr lang="en-US" altLang="zh-CN" sz="1000" dirty="0"/>
                <a:t>0.11</a:t>
              </a:r>
              <a:endParaRPr lang="zh-CN" altLang="en-US" sz="1000" dirty="0"/>
            </a:p>
          </p:txBody>
        </p:sp>
        <p:sp>
          <p:nvSpPr>
            <p:cNvPr id="27" name="文本框 26">
              <a:extLst>
                <a:ext uri="{FF2B5EF4-FFF2-40B4-BE49-F238E27FC236}">
                  <a16:creationId xmlns:a16="http://schemas.microsoft.com/office/drawing/2014/main" id="{072A666A-83F5-492A-BCE3-70202D7B1DA5}"/>
                </a:ext>
              </a:extLst>
            </p:cNvPr>
            <p:cNvSpPr txBox="1"/>
            <p:nvPr/>
          </p:nvSpPr>
          <p:spPr>
            <a:xfrm>
              <a:off x="1290074" y="1629906"/>
              <a:ext cx="628060" cy="330289"/>
            </a:xfrm>
            <a:prstGeom prst="rect">
              <a:avLst/>
            </a:prstGeom>
            <a:noFill/>
          </p:spPr>
          <p:txBody>
            <a:bodyPr wrap="square" rtlCol="0">
              <a:spAutoFit/>
            </a:bodyPr>
            <a:lstStyle/>
            <a:p>
              <a:r>
                <a:rPr lang="en-US" altLang="zh-CN" sz="1000" dirty="0"/>
                <a:t>0.07</a:t>
              </a:r>
              <a:endParaRPr lang="zh-CN" altLang="en-US" sz="1000" dirty="0"/>
            </a:p>
          </p:txBody>
        </p:sp>
        <p:sp>
          <p:nvSpPr>
            <p:cNvPr id="28" name="文本框 27">
              <a:extLst>
                <a:ext uri="{FF2B5EF4-FFF2-40B4-BE49-F238E27FC236}">
                  <a16:creationId xmlns:a16="http://schemas.microsoft.com/office/drawing/2014/main" id="{13E000CE-851C-4D1F-93FD-3A92D6E362A3}"/>
                </a:ext>
              </a:extLst>
            </p:cNvPr>
            <p:cNvSpPr txBox="1"/>
            <p:nvPr/>
          </p:nvSpPr>
          <p:spPr>
            <a:xfrm>
              <a:off x="1890099" y="3021665"/>
              <a:ext cx="673042" cy="330289"/>
            </a:xfrm>
            <a:prstGeom prst="rect">
              <a:avLst/>
            </a:prstGeom>
            <a:noFill/>
          </p:spPr>
          <p:txBody>
            <a:bodyPr wrap="square" rtlCol="0">
              <a:spAutoFit/>
            </a:bodyPr>
            <a:lstStyle/>
            <a:p>
              <a:r>
                <a:rPr lang="en-US" altLang="zh-CN" sz="1000" dirty="0"/>
                <a:t>0.15</a:t>
              </a:r>
              <a:endParaRPr lang="zh-CN" altLang="en-US" sz="1000" dirty="0"/>
            </a:p>
          </p:txBody>
        </p:sp>
        <p:sp>
          <p:nvSpPr>
            <p:cNvPr id="29" name="文本框 28">
              <a:extLst>
                <a:ext uri="{FF2B5EF4-FFF2-40B4-BE49-F238E27FC236}">
                  <a16:creationId xmlns:a16="http://schemas.microsoft.com/office/drawing/2014/main" id="{47D21AA5-DF02-4917-8B44-41FFE3FAF2DD}"/>
                </a:ext>
              </a:extLst>
            </p:cNvPr>
            <p:cNvSpPr txBox="1"/>
            <p:nvPr/>
          </p:nvSpPr>
          <p:spPr>
            <a:xfrm>
              <a:off x="2711922" y="1649098"/>
              <a:ext cx="681737" cy="330289"/>
            </a:xfrm>
            <a:prstGeom prst="rect">
              <a:avLst/>
            </a:prstGeom>
            <a:noFill/>
          </p:spPr>
          <p:txBody>
            <a:bodyPr wrap="square" rtlCol="0">
              <a:spAutoFit/>
            </a:bodyPr>
            <a:lstStyle/>
            <a:p>
              <a:r>
                <a:rPr lang="en-US" altLang="zh-CN" sz="1000" dirty="0"/>
                <a:t>0.08</a:t>
              </a:r>
              <a:endParaRPr lang="zh-CN" altLang="en-US" sz="1000" dirty="0"/>
            </a:p>
          </p:txBody>
        </p:sp>
        <p:sp>
          <p:nvSpPr>
            <p:cNvPr id="30" name="文本框 29">
              <a:extLst>
                <a:ext uri="{FF2B5EF4-FFF2-40B4-BE49-F238E27FC236}">
                  <a16:creationId xmlns:a16="http://schemas.microsoft.com/office/drawing/2014/main" id="{AAB2F9B0-ED66-40D5-9EB2-B8E99ADA9613}"/>
                </a:ext>
              </a:extLst>
            </p:cNvPr>
            <p:cNvSpPr txBox="1"/>
            <p:nvPr/>
          </p:nvSpPr>
          <p:spPr>
            <a:xfrm>
              <a:off x="2593526" y="2351797"/>
              <a:ext cx="659040" cy="330289"/>
            </a:xfrm>
            <a:prstGeom prst="rect">
              <a:avLst/>
            </a:prstGeom>
            <a:noFill/>
          </p:spPr>
          <p:txBody>
            <a:bodyPr wrap="square" rtlCol="0">
              <a:spAutoFit/>
            </a:bodyPr>
            <a:lstStyle/>
            <a:p>
              <a:r>
                <a:rPr lang="en-US" altLang="zh-CN" sz="1000" dirty="0"/>
                <a:t>0.07</a:t>
              </a:r>
              <a:endParaRPr lang="zh-CN" altLang="en-US" sz="1000" dirty="0"/>
            </a:p>
          </p:txBody>
        </p:sp>
        <p:sp>
          <p:nvSpPr>
            <p:cNvPr id="31" name="文本框 30">
              <a:extLst>
                <a:ext uri="{FF2B5EF4-FFF2-40B4-BE49-F238E27FC236}">
                  <a16:creationId xmlns:a16="http://schemas.microsoft.com/office/drawing/2014/main" id="{5666F065-FFE7-4EEF-9B86-390CBC96685B}"/>
                </a:ext>
              </a:extLst>
            </p:cNvPr>
            <p:cNvSpPr txBox="1"/>
            <p:nvPr/>
          </p:nvSpPr>
          <p:spPr>
            <a:xfrm>
              <a:off x="2603532" y="3165903"/>
              <a:ext cx="623597" cy="330289"/>
            </a:xfrm>
            <a:prstGeom prst="rect">
              <a:avLst/>
            </a:prstGeom>
            <a:noFill/>
          </p:spPr>
          <p:txBody>
            <a:bodyPr wrap="square" rtlCol="0">
              <a:spAutoFit/>
            </a:bodyPr>
            <a:lstStyle/>
            <a:p>
              <a:r>
                <a:rPr lang="en-US" altLang="zh-CN" sz="1000" dirty="0"/>
                <a:t>0.08</a:t>
              </a:r>
              <a:endParaRPr lang="zh-CN" altLang="en-US" sz="1000" dirty="0"/>
            </a:p>
          </p:txBody>
        </p:sp>
        <p:sp>
          <p:nvSpPr>
            <p:cNvPr id="32" name="文本框 31">
              <a:extLst>
                <a:ext uri="{FF2B5EF4-FFF2-40B4-BE49-F238E27FC236}">
                  <a16:creationId xmlns:a16="http://schemas.microsoft.com/office/drawing/2014/main" id="{0C57694F-1A50-4794-9219-FEB2435ACEB8}"/>
                </a:ext>
              </a:extLst>
            </p:cNvPr>
            <p:cNvSpPr txBox="1"/>
            <p:nvPr/>
          </p:nvSpPr>
          <p:spPr>
            <a:xfrm>
              <a:off x="3316435" y="3056516"/>
              <a:ext cx="667910" cy="330289"/>
            </a:xfrm>
            <a:prstGeom prst="rect">
              <a:avLst/>
            </a:prstGeom>
            <a:noFill/>
          </p:spPr>
          <p:txBody>
            <a:bodyPr wrap="square" rtlCol="0">
              <a:spAutoFit/>
            </a:bodyPr>
            <a:lstStyle/>
            <a:p>
              <a:r>
                <a:rPr lang="en-US" altLang="zh-CN" sz="1000" dirty="0"/>
                <a:t>0.09</a:t>
              </a:r>
              <a:endParaRPr lang="zh-CN" altLang="en-US" sz="1000" dirty="0"/>
            </a:p>
          </p:txBody>
        </p:sp>
        <p:sp>
          <p:nvSpPr>
            <p:cNvPr id="33" name="文本框 32">
              <a:extLst>
                <a:ext uri="{FF2B5EF4-FFF2-40B4-BE49-F238E27FC236}">
                  <a16:creationId xmlns:a16="http://schemas.microsoft.com/office/drawing/2014/main" id="{4B0E558F-9AFD-4F67-B596-F74C34E4C8AD}"/>
                </a:ext>
              </a:extLst>
            </p:cNvPr>
            <p:cNvSpPr txBox="1"/>
            <p:nvPr/>
          </p:nvSpPr>
          <p:spPr>
            <a:xfrm>
              <a:off x="2054054" y="1407882"/>
              <a:ext cx="628060" cy="330289"/>
            </a:xfrm>
            <a:prstGeom prst="rect">
              <a:avLst/>
            </a:prstGeom>
            <a:noFill/>
          </p:spPr>
          <p:txBody>
            <a:bodyPr wrap="square" rtlCol="0">
              <a:spAutoFit/>
            </a:bodyPr>
            <a:lstStyle/>
            <a:p>
              <a:r>
                <a:rPr lang="en-US" altLang="zh-CN" sz="1000" dirty="0"/>
                <a:t>0.15</a:t>
              </a:r>
              <a:endParaRPr lang="zh-CN" altLang="en-US" sz="1000" dirty="0"/>
            </a:p>
          </p:txBody>
        </p:sp>
      </p:grpSp>
      <p:grpSp>
        <p:nvGrpSpPr>
          <p:cNvPr id="146" name="组合 145">
            <a:extLst>
              <a:ext uri="{FF2B5EF4-FFF2-40B4-BE49-F238E27FC236}">
                <a16:creationId xmlns:a16="http://schemas.microsoft.com/office/drawing/2014/main" id="{730E4C01-F9B4-4FA8-96D2-13DEF8D65FC4}"/>
              </a:ext>
            </a:extLst>
          </p:cNvPr>
          <p:cNvGrpSpPr/>
          <p:nvPr/>
        </p:nvGrpSpPr>
        <p:grpSpPr>
          <a:xfrm>
            <a:off x="4925854" y="373180"/>
            <a:ext cx="2769334" cy="1996614"/>
            <a:chOff x="4925854" y="404003"/>
            <a:chExt cx="2769334" cy="1996614"/>
          </a:xfrm>
        </p:grpSpPr>
        <p:cxnSp>
          <p:nvCxnSpPr>
            <p:cNvPr id="97" name="直接连接符 96">
              <a:extLst>
                <a:ext uri="{FF2B5EF4-FFF2-40B4-BE49-F238E27FC236}">
                  <a16:creationId xmlns:a16="http://schemas.microsoft.com/office/drawing/2014/main" id="{48D8765A-8F5B-4C3A-B5DE-596E01E5CA90}"/>
                </a:ext>
              </a:extLst>
            </p:cNvPr>
            <p:cNvCxnSpPr>
              <a:cxnSpLocks/>
            </p:cNvCxnSpPr>
            <p:nvPr/>
          </p:nvCxnSpPr>
          <p:spPr>
            <a:xfrm flipV="1">
              <a:off x="5135481" y="573419"/>
              <a:ext cx="2294951" cy="12893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BC2DAA87-725F-4255-BC6A-94BAC64AE525}"/>
                </a:ext>
              </a:extLst>
            </p:cNvPr>
            <p:cNvGrpSpPr/>
            <p:nvPr/>
          </p:nvGrpSpPr>
          <p:grpSpPr>
            <a:xfrm>
              <a:off x="4925854" y="404003"/>
              <a:ext cx="2769334" cy="1996614"/>
              <a:chOff x="676894" y="1561746"/>
              <a:chExt cx="3408807" cy="2457657"/>
            </a:xfrm>
          </p:grpSpPr>
          <p:cxnSp>
            <p:nvCxnSpPr>
              <p:cNvPr id="53" name="直接连接符 52">
                <a:extLst>
                  <a:ext uri="{FF2B5EF4-FFF2-40B4-BE49-F238E27FC236}">
                    <a16:creationId xmlns:a16="http://schemas.microsoft.com/office/drawing/2014/main" id="{744F368C-03AB-429C-94D0-6FA12840ADF0}"/>
                  </a:ext>
                </a:extLst>
              </p:cNvPr>
              <p:cNvCxnSpPr/>
              <p:nvPr/>
            </p:nvCxnSpPr>
            <p:spPr>
              <a:xfrm>
                <a:off x="2311685" y="2226792"/>
                <a:ext cx="580490" cy="500997"/>
              </a:xfrm>
              <a:prstGeom prst="line">
                <a:avLst/>
              </a:prstGeom>
              <a:ln w="38100">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C76BE35-BEDE-4F79-A50D-31662BFDED3F}"/>
                  </a:ext>
                </a:extLst>
              </p:cNvPr>
              <p:cNvCxnSpPr/>
              <p:nvPr/>
            </p:nvCxnSpPr>
            <p:spPr>
              <a:xfrm>
                <a:off x="3165430" y="2907586"/>
                <a:ext cx="472107" cy="775699"/>
              </a:xfrm>
              <a:prstGeom prst="line">
                <a:avLst/>
              </a:prstGeom>
              <a:ln w="38100">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945377A-69F8-458D-BE0E-03CBB4F5BFBE}"/>
                  </a:ext>
                </a:extLst>
              </p:cNvPr>
              <p:cNvCxnSpPr>
                <a:cxnSpLocks/>
              </p:cNvCxnSpPr>
              <p:nvPr/>
            </p:nvCxnSpPr>
            <p:spPr>
              <a:xfrm flipH="1">
                <a:off x="3209130" y="1792276"/>
                <a:ext cx="575434" cy="922773"/>
              </a:xfrm>
              <a:prstGeom prst="line">
                <a:avLst/>
              </a:prstGeom>
              <a:ln w="38100">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0AA4565-36E0-4863-8FC0-9809D575B570}"/>
                  </a:ext>
                </a:extLst>
              </p:cNvPr>
              <p:cNvCxnSpPr>
                <a:cxnSpLocks/>
              </p:cNvCxnSpPr>
              <p:nvPr/>
            </p:nvCxnSpPr>
            <p:spPr>
              <a:xfrm>
                <a:off x="1014607" y="3454892"/>
                <a:ext cx="1172964" cy="176300"/>
              </a:xfrm>
              <a:prstGeom prst="line">
                <a:avLst/>
              </a:prstGeom>
              <a:ln w="38100">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0A4F3C47-0D3B-4D14-85C9-AAE01F77DB64}"/>
                  </a:ext>
                </a:extLst>
              </p:cNvPr>
              <p:cNvGrpSpPr/>
              <p:nvPr/>
            </p:nvGrpSpPr>
            <p:grpSpPr>
              <a:xfrm>
                <a:off x="2838021" y="2646101"/>
                <a:ext cx="448164" cy="407364"/>
                <a:chOff x="5630584" y="966369"/>
                <a:chExt cx="476097" cy="432755"/>
              </a:xfrm>
              <a:solidFill>
                <a:srgbClr val="1B4367"/>
              </a:solidFill>
            </p:grpSpPr>
            <p:sp>
              <p:nvSpPr>
                <p:cNvPr id="92" name="椭圆 91">
                  <a:extLst>
                    <a:ext uri="{FF2B5EF4-FFF2-40B4-BE49-F238E27FC236}">
                      <a16:creationId xmlns:a16="http://schemas.microsoft.com/office/drawing/2014/main" id="{0F0A26E5-B93A-4E22-B896-D196FAB93592}"/>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93" name="文本框 17">
                  <a:extLst>
                    <a:ext uri="{FF2B5EF4-FFF2-40B4-BE49-F238E27FC236}">
                      <a16:creationId xmlns:a16="http://schemas.microsoft.com/office/drawing/2014/main" id="{E72B5DC7-260C-4E3F-B40E-E1D6DD4229D2}"/>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E</a:t>
                  </a:r>
                </a:p>
              </p:txBody>
            </p:sp>
          </p:grpSp>
          <p:grpSp>
            <p:nvGrpSpPr>
              <p:cNvPr id="60" name="组合 59">
                <a:extLst>
                  <a:ext uri="{FF2B5EF4-FFF2-40B4-BE49-F238E27FC236}">
                    <a16:creationId xmlns:a16="http://schemas.microsoft.com/office/drawing/2014/main" id="{B68A0470-AE47-468E-B967-7F87AC74A657}"/>
                  </a:ext>
                </a:extLst>
              </p:cNvPr>
              <p:cNvGrpSpPr/>
              <p:nvPr/>
            </p:nvGrpSpPr>
            <p:grpSpPr>
              <a:xfrm>
                <a:off x="676894" y="3199017"/>
                <a:ext cx="448164" cy="407364"/>
                <a:chOff x="5630584" y="966369"/>
                <a:chExt cx="476097" cy="432755"/>
              </a:xfrm>
              <a:solidFill>
                <a:srgbClr val="1B4367"/>
              </a:solidFill>
            </p:grpSpPr>
            <p:sp>
              <p:nvSpPr>
                <p:cNvPr id="90" name="椭圆 89">
                  <a:extLst>
                    <a:ext uri="{FF2B5EF4-FFF2-40B4-BE49-F238E27FC236}">
                      <a16:creationId xmlns:a16="http://schemas.microsoft.com/office/drawing/2014/main" id="{D3D87528-5B86-400B-B2B3-6C33652A47CC}"/>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91" name="文本框 17">
                  <a:extLst>
                    <a:ext uri="{FF2B5EF4-FFF2-40B4-BE49-F238E27FC236}">
                      <a16:creationId xmlns:a16="http://schemas.microsoft.com/office/drawing/2014/main" id="{36ECACD6-FB44-43E9-818A-B9F91734FC5F}"/>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D</a:t>
                  </a:r>
                </a:p>
              </p:txBody>
            </p:sp>
          </p:grpSp>
          <p:grpSp>
            <p:nvGrpSpPr>
              <p:cNvPr id="61" name="组合 60">
                <a:extLst>
                  <a:ext uri="{FF2B5EF4-FFF2-40B4-BE49-F238E27FC236}">
                    <a16:creationId xmlns:a16="http://schemas.microsoft.com/office/drawing/2014/main" id="{C47F97C5-4214-4882-A535-C35CCA584938}"/>
                  </a:ext>
                </a:extLst>
              </p:cNvPr>
              <p:cNvGrpSpPr/>
              <p:nvPr/>
            </p:nvGrpSpPr>
            <p:grpSpPr>
              <a:xfrm>
                <a:off x="3637537" y="1561746"/>
                <a:ext cx="448164" cy="407364"/>
                <a:chOff x="5630584" y="966369"/>
                <a:chExt cx="476097" cy="432755"/>
              </a:xfrm>
              <a:solidFill>
                <a:srgbClr val="1B4367"/>
              </a:solidFill>
            </p:grpSpPr>
            <p:sp>
              <p:nvSpPr>
                <p:cNvPr id="88" name="椭圆 87">
                  <a:extLst>
                    <a:ext uri="{FF2B5EF4-FFF2-40B4-BE49-F238E27FC236}">
                      <a16:creationId xmlns:a16="http://schemas.microsoft.com/office/drawing/2014/main" id="{E2B3A2E9-55A1-48AA-9F83-C98D809615C8}"/>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89" name="文本框 17">
                  <a:extLst>
                    <a:ext uri="{FF2B5EF4-FFF2-40B4-BE49-F238E27FC236}">
                      <a16:creationId xmlns:a16="http://schemas.microsoft.com/office/drawing/2014/main" id="{5FA5F478-F4AE-485B-A2E5-FBA00CBAADCC}"/>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C</a:t>
                  </a:r>
                </a:p>
              </p:txBody>
            </p:sp>
          </p:grpSp>
          <p:grpSp>
            <p:nvGrpSpPr>
              <p:cNvPr id="62" name="组合 61">
                <a:extLst>
                  <a:ext uri="{FF2B5EF4-FFF2-40B4-BE49-F238E27FC236}">
                    <a16:creationId xmlns:a16="http://schemas.microsoft.com/office/drawing/2014/main" id="{A084ACAD-5BB8-4C5C-A52F-EA07D3BD1002}"/>
                  </a:ext>
                </a:extLst>
              </p:cNvPr>
              <p:cNvGrpSpPr/>
              <p:nvPr/>
            </p:nvGrpSpPr>
            <p:grpSpPr>
              <a:xfrm>
                <a:off x="2002705" y="3446895"/>
                <a:ext cx="448164" cy="407364"/>
                <a:chOff x="5630584" y="966369"/>
                <a:chExt cx="476097" cy="432755"/>
              </a:xfrm>
              <a:solidFill>
                <a:srgbClr val="1B4367"/>
              </a:solidFill>
            </p:grpSpPr>
            <p:sp>
              <p:nvSpPr>
                <p:cNvPr id="86" name="椭圆 85">
                  <a:extLst>
                    <a:ext uri="{FF2B5EF4-FFF2-40B4-BE49-F238E27FC236}">
                      <a16:creationId xmlns:a16="http://schemas.microsoft.com/office/drawing/2014/main" id="{D044099D-C77A-404E-BCF7-B791334F9055}"/>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87" name="文本框 17">
                  <a:extLst>
                    <a:ext uri="{FF2B5EF4-FFF2-40B4-BE49-F238E27FC236}">
                      <a16:creationId xmlns:a16="http://schemas.microsoft.com/office/drawing/2014/main" id="{7EFA821D-E728-44A5-8897-442A27DEED19}"/>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F</a:t>
                  </a:r>
                </a:p>
              </p:txBody>
            </p:sp>
          </p:grpSp>
          <p:grpSp>
            <p:nvGrpSpPr>
              <p:cNvPr id="63" name="组合 62">
                <a:extLst>
                  <a:ext uri="{FF2B5EF4-FFF2-40B4-BE49-F238E27FC236}">
                    <a16:creationId xmlns:a16="http://schemas.microsoft.com/office/drawing/2014/main" id="{6810559F-B0A6-4428-8647-398C6B510F54}"/>
                  </a:ext>
                </a:extLst>
              </p:cNvPr>
              <p:cNvGrpSpPr/>
              <p:nvPr/>
            </p:nvGrpSpPr>
            <p:grpSpPr>
              <a:xfrm>
                <a:off x="3484305" y="3550436"/>
                <a:ext cx="448164" cy="407364"/>
                <a:chOff x="5630584" y="966369"/>
                <a:chExt cx="476097" cy="432755"/>
              </a:xfrm>
              <a:solidFill>
                <a:srgbClr val="1B4367"/>
              </a:solidFill>
            </p:grpSpPr>
            <p:sp>
              <p:nvSpPr>
                <p:cNvPr id="84" name="椭圆 83">
                  <a:extLst>
                    <a:ext uri="{FF2B5EF4-FFF2-40B4-BE49-F238E27FC236}">
                      <a16:creationId xmlns:a16="http://schemas.microsoft.com/office/drawing/2014/main" id="{D35DBA1D-19F0-4BD1-BDE3-AEEDD1661CD9}"/>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85" name="文本框 17">
                  <a:extLst>
                    <a:ext uri="{FF2B5EF4-FFF2-40B4-BE49-F238E27FC236}">
                      <a16:creationId xmlns:a16="http://schemas.microsoft.com/office/drawing/2014/main" id="{125DA43E-53BE-4251-86D7-B3F432BB928D}"/>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G</a:t>
                  </a:r>
                </a:p>
              </p:txBody>
            </p:sp>
          </p:grpSp>
          <p:grpSp>
            <p:nvGrpSpPr>
              <p:cNvPr id="65" name="组合 64">
                <a:extLst>
                  <a:ext uri="{FF2B5EF4-FFF2-40B4-BE49-F238E27FC236}">
                    <a16:creationId xmlns:a16="http://schemas.microsoft.com/office/drawing/2014/main" id="{A9424AA5-9DEA-424D-AAD6-5D2C230A73B0}"/>
                  </a:ext>
                </a:extLst>
              </p:cNvPr>
              <p:cNvGrpSpPr/>
              <p:nvPr/>
            </p:nvGrpSpPr>
            <p:grpSpPr>
              <a:xfrm>
                <a:off x="1963489" y="1934609"/>
                <a:ext cx="448164" cy="407364"/>
                <a:chOff x="5630586" y="966369"/>
                <a:chExt cx="476097" cy="432754"/>
              </a:xfrm>
              <a:solidFill>
                <a:srgbClr val="1B4367"/>
              </a:solidFill>
            </p:grpSpPr>
            <p:sp>
              <p:nvSpPr>
                <p:cNvPr id="82" name="椭圆 81">
                  <a:extLst>
                    <a:ext uri="{FF2B5EF4-FFF2-40B4-BE49-F238E27FC236}">
                      <a16:creationId xmlns:a16="http://schemas.microsoft.com/office/drawing/2014/main" id="{7B92E876-2BDA-446B-97CA-3DE7958AE222}"/>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83" name="文本框 17">
                  <a:extLst>
                    <a:ext uri="{FF2B5EF4-FFF2-40B4-BE49-F238E27FC236}">
                      <a16:creationId xmlns:a16="http://schemas.microsoft.com/office/drawing/2014/main" id="{E6FA9DF1-E748-4ED9-896A-EE99496A30BD}"/>
                    </a:ext>
                  </a:extLst>
                </p:cNvPr>
                <p:cNvSpPr txBox="1"/>
                <p:nvPr/>
              </p:nvSpPr>
              <p:spPr>
                <a:xfrm>
                  <a:off x="5630586" y="1004389"/>
                  <a:ext cx="476097" cy="394734"/>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B</a:t>
                  </a:r>
                </a:p>
              </p:txBody>
            </p:sp>
          </p:grpSp>
          <p:cxnSp>
            <p:nvCxnSpPr>
              <p:cNvPr id="66" name="直接连接符 65">
                <a:extLst>
                  <a:ext uri="{FF2B5EF4-FFF2-40B4-BE49-F238E27FC236}">
                    <a16:creationId xmlns:a16="http://schemas.microsoft.com/office/drawing/2014/main" id="{C31F4B24-44AF-4316-A5AA-D9349A0D9AF5}"/>
                  </a:ext>
                </a:extLst>
              </p:cNvPr>
              <p:cNvCxnSpPr>
                <a:cxnSpLocks/>
              </p:cNvCxnSpPr>
              <p:nvPr/>
            </p:nvCxnSpPr>
            <p:spPr>
              <a:xfrm flipV="1">
                <a:off x="1014607" y="2217153"/>
                <a:ext cx="1066197" cy="1078283"/>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FB8A64FF-459E-421D-AC0B-5800BFAD44E7}"/>
                  </a:ext>
                </a:extLst>
              </p:cNvPr>
              <p:cNvCxnSpPr>
                <a:cxnSpLocks/>
              </p:cNvCxnSpPr>
              <p:nvPr/>
            </p:nvCxnSpPr>
            <p:spPr>
              <a:xfrm flipV="1">
                <a:off x="1014607" y="2843473"/>
                <a:ext cx="1939213" cy="520309"/>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79F8AA1-B665-46AC-85F7-74418E956E7F}"/>
                  </a:ext>
                </a:extLst>
              </p:cNvPr>
              <p:cNvCxnSpPr>
                <a:cxnSpLocks/>
              </p:cNvCxnSpPr>
              <p:nvPr/>
            </p:nvCxnSpPr>
            <p:spPr>
              <a:xfrm flipV="1">
                <a:off x="2354112" y="2943547"/>
                <a:ext cx="599708" cy="614425"/>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73141C5-1376-427B-8D07-9F85B17715F4}"/>
                  </a:ext>
                </a:extLst>
              </p:cNvPr>
              <p:cNvCxnSpPr>
                <a:cxnSpLocks/>
              </p:cNvCxnSpPr>
              <p:nvPr/>
            </p:nvCxnSpPr>
            <p:spPr>
              <a:xfrm>
                <a:off x="2291432" y="3630140"/>
                <a:ext cx="1316780" cy="131334"/>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1CF0E4F-1602-40D7-AB04-22459EDA5A92}"/>
                  </a:ext>
                </a:extLst>
              </p:cNvPr>
              <p:cNvCxnSpPr>
                <a:cxnSpLocks/>
              </p:cNvCxnSpPr>
              <p:nvPr/>
            </p:nvCxnSpPr>
            <p:spPr>
              <a:xfrm flipV="1">
                <a:off x="2303451" y="1740419"/>
                <a:ext cx="1481113" cy="347892"/>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F1D513A5-78D1-4155-86AE-3952F937331E}"/>
                  </a:ext>
                </a:extLst>
              </p:cNvPr>
              <p:cNvSpPr txBox="1"/>
              <p:nvPr/>
            </p:nvSpPr>
            <p:spPr>
              <a:xfrm>
                <a:off x="3415107" y="2181840"/>
                <a:ext cx="631377" cy="330289"/>
              </a:xfrm>
              <a:prstGeom prst="rect">
                <a:avLst/>
              </a:prstGeom>
              <a:noFill/>
            </p:spPr>
            <p:txBody>
              <a:bodyPr wrap="square" rtlCol="0">
                <a:spAutoFit/>
              </a:bodyPr>
              <a:lstStyle/>
              <a:p>
                <a:r>
                  <a:rPr lang="en-US" altLang="zh-CN" sz="1000" dirty="0"/>
                  <a:t>0.05</a:t>
                </a:r>
                <a:endParaRPr lang="zh-CN" altLang="en-US" sz="1000" dirty="0"/>
              </a:p>
            </p:txBody>
          </p:sp>
          <p:sp>
            <p:nvSpPr>
              <p:cNvPr id="72" name="文本框 71">
                <a:extLst>
                  <a:ext uri="{FF2B5EF4-FFF2-40B4-BE49-F238E27FC236}">
                    <a16:creationId xmlns:a16="http://schemas.microsoft.com/office/drawing/2014/main" id="{B2E0EDB5-BAD6-4094-8CC2-C2A2A050518C}"/>
                  </a:ext>
                </a:extLst>
              </p:cNvPr>
              <p:cNvSpPr txBox="1"/>
              <p:nvPr/>
            </p:nvSpPr>
            <p:spPr>
              <a:xfrm>
                <a:off x="1185693" y="2408002"/>
                <a:ext cx="676056" cy="330289"/>
              </a:xfrm>
              <a:prstGeom prst="rect">
                <a:avLst/>
              </a:prstGeom>
              <a:noFill/>
            </p:spPr>
            <p:txBody>
              <a:bodyPr wrap="square" rtlCol="0">
                <a:spAutoFit/>
              </a:bodyPr>
              <a:lstStyle/>
              <a:p>
                <a:r>
                  <a:rPr lang="en-US" altLang="zh-CN" sz="1000" dirty="0"/>
                  <a:t>0.09</a:t>
                </a:r>
                <a:endParaRPr lang="zh-CN" altLang="en-US" sz="1000" dirty="0"/>
              </a:p>
            </p:txBody>
          </p:sp>
          <p:sp>
            <p:nvSpPr>
              <p:cNvPr id="73" name="文本框 72">
                <a:extLst>
                  <a:ext uri="{FF2B5EF4-FFF2-40B4-BE49-F238E27FC236}">
                    <a16:creationId xmlns:a16="http://schemas.microsoft.com/office/drawing/2014/main" id="{3D45B8D1-683F-4F9F-AB9E-244F793C4B28}"/>
                  </a:ext>
                </a:extLst>
              </p:cNvPr>
              <p:cNvSpPr txBox="1"/>
              <p:nvPr/>
            </p:nvSpPr>
            <p:spPr>
              <a:xfrm>
                <a:off x="1249104" y="3508383"/>
                <a:ext cx="627414" cy="330289"/>
              </a:xfrm>
              <a:prstGeom prst="rect">
                <a:avLst/>
              </a:prstGeom>
              <a:noFill/>
            </p:spPr>
            <p:txBody>
              <a:bodyPr wrap="square" rtlCol="0">
                <a:spAutoFit/>
              </a:bodyPr>
              <a:lstStyle/>
              <a:p>
                <a:r>
                  <a:rPr lang="en-US" altLang="zh-CN" sz="1000" dirty="0"/>
                  <a:t>0.06</a:t>
                </a:r>
                <a:endParaRPr lang="zh-CN" altLang="en-US" sz="1000" dirty="0"/>
              </a:p>
            </p:txBody>
          </p:sp>
          <p:sp>
            <p:nvSpPr>
              <p:cNvPr id="74" name="文本框 73">
                <a:extLst>
                  <a:ext uri="{FF2B5EF4-FFF2-40B4-BE49-F238E27FC236}">
                    <a16:creationId xmlns:a16="http://schemas.microsoft.com/office/drawing/2014/main" id="{EE016205-DE63-4FA7-927E-3EABDA1AFF1D}"/>
                  </a:ext>
                </a:extLst>
              </p:cNvPr>
              <p:cNvSpPr txBox="1"/>
              <p:nvPr/>
            </p:nvSpPr>
            <p:spPr>
              <a:xfrm>
                <a:off x="2682114" y="3689114"/>
                <a:ext cx="646404" cy="330289"/>
              </a:xfrm>
              <a:prstGeom prst="rect">
                <a:avLst/>
              </a:prstGeom>
              <a:noFill/>
            </p:spPr>
            <p:txBody>
              <a:bodyPr wrap="square" rtlCol="0">
                <a:spAutoFit/>
              </a:bodyPr>
              <a:lstStyle/>
              <a:p>
                <a:r>
                  <a:rPr lang="en-US" altLang="zh-CN" sz="1000" dirty="0"/>
                  <a:t>0.11</a:t>
                </a:r>
                <a:endParaRPr lang="zh-CN" altLang="en-US" sz="1000" dirty="0"/>
              </a:p>
            </p:txBody>
          </p:sp>
          <p:sp>
            <p:nvSpPr>
              <p:cNvPr id="76" name="文本框 75">
                <a:extLst>
                  <a:ext uri="{FF2B5EF4-FFF2-40B4-BE49-F238E27FC236}">
                    <a16:creationId xmlns:a16="http://schemas.microsoft.com/office/drawing/2014/main" id="{B0826560-C133-421C-9BB6-E77056668915}"/>
                  </a:ext>
                </a:extLst>
              </p:cNvPr>
              <p:cNvSpPr txBox="1"/>
              <p:nvPr/>
            </p:nvSpPr>
            <p:spPr>
              <a:xfrm>
                <a:off x="1890099" y="3021665"/>
                <a:ext cx="673042" cy="330289"/>
              </a:xfrm>
              <a:prstGeom prst="rect">
                <a:avLst/>
              </a:prstGeom>
              <a:noFill/>
            </p:spPr>
            <p:txBody>
              <a:bodyPr wrap="square" rtlCol="0">
                <a:spAutoFit/>
              </a:bodyPr>
              <a:lstStyle/>
              <a:p>
                <a:r>
                  <a:rPr lang="en-US" altLang="zh-CN" sz="1000" dirty="0"/>
                  <a:t>0.15</a:t>
                </a:r>
                <a:endParaRPr lang="zh-CN" altLang="en-US" sz="1000" dirty="0"/>
              </a:p>
            </p:txBody>
          </p:sp>
          <p:sp>
            <p:nvSpPr>
              <p:cNvPr id="77" name="文本框 76">
                <a:extLst>
                  <a:ext uri="{FF2B5EF4-FFF2-40B4-BE49-F238E27FC236}">
                    <a16:creationId xmlns:a16="http://schemas.microsoft.com/office/drawing/2014/main" id="{48AA7E71-3B18-402E-A1A5-CBB771026B23}"/>
                  </a:ext>
                </a:extLst>
              </p:cNvPr>
              <p:cNvSpPr txBox="1"/>
              <p:nvPr/>
            </p:nvSpPr>
            <p:spPr>
              <a:xfrm>
                <a:off x="2711922" y="1649098"/>
                <a:ext cx="681737" cy="330289"/>
              </a:xfrm>
              <a:prstGeom prst="rect">
                <a:avLst/>
              </a:prstGeom>
              <a:noFill/>
            </p:spPr>
            <p:txBody>
              <a:bodyPr wrap="square" rtlCol="0">
                <a:spAutoFit/>
              </a:bodyPr>
              <a:lstStyle/>
              <a:p>
                <a:r>
                  <a:rPr lang="en-US" altLang="zh-CN" sz="1000" dirty="0"/>
                  <a:t>0.08</a:t>
                </a:r>
                <a:endParaRPr lang="zh-CN" altLang="en-US" sz="1000" dirty="0"/>
              </a:p>
            </p:txBody>
          </p:sp>
          <p:sp>
            <p:nvSpPr>
              <p:cNvPr id="78" name="文本框 77">
                <a:extLst>
                  <a:ext uri="{FF2B5EF4-FFF2-40B4-BE49-F238E27FC236}">
                    <a16:creationId xmlns:a16="http://schemas.microsoft.com/office/drawing/2014/main" id="{8F031EDD-2FCC-42A4-9AB2-40ED67B65311}"/>
                  </a:ext>
                </a:extLst>
              </p:cNvPr>
              <p:cNvSpPr txBox="1"/>
              <p:nvPr/>
            </p:nvSpPr>
            <p:spPr>
              <a:xfrm>
                <a:off x="2593526" y="2351797"/>
                <a:ext cx="659040" cy="330289"/>
              </a:xfrm>
              <a:prstGeom prst="rect">
                <a:avLst/>
              </a:prstGeom>
              <a:noFill/>
            </p:spPr>
            <p:txBody>
              <a:bodyPr wrap="square" rtlCol="0">
                <a:spAutoFit/>
              </a:bodyPr>
              <a:lstStyle/>
              <a:p>
                <a:r>
                  <a:rPr lang="en-US" altLang="zh-CN" sz="1000" dirty="0"/>
                  <a:t>0.07</a:t>
                </a:r>
                <a:endParaRPr lang="zh-CN" altLang="en-US" sz="1000" dirty="0"/>
              </a:p>
            </p:txBody>
          </p:sp>
          <p:sp>
            <p:nvSpPr>
              <p:cNvPr id="79" name="文本框 78">
                <a:extLst>
                  <a:ext uri="{FF2B5EF4-FFF2-40B4-BE49-F238E27FC236}">
                    <a16:creationId xmlns:a16="http://schemas.microsoft.com/office/drawing/2014/main" id="{049BD4F5-4F24-4D21-AC85-CD3366EE4A88}"/>
                  </a:ext>
                </a:extLst>
              </p:cNvPr>
              <p:cNvSpPr txBox="1"/>
              <p:nvPr/>
            </p:nvSpPr>
            <p:spPr>
              <a:xfrm>
                <a:off x="2603532" y="3165903"/>
                <a:ext cx="623597" cy="330289"/>
              </a:xfrm>
              <a:prstGeom prst="rect">
                <a:avLst/>
              </a:prstGeom>
              <a:noFill/>
            </p:spPr>
            <p:txBody>
              <a:bodyPr wrap="square" rtlCol="0">
                <a:spAutoFit/>
              </a:bodyPr>
              <a:lstStyle/>
              <a:p>
                <a:r>
                  <a:rPr lang="en-US" altLang="zh-CN" sz="1000" dirty="0"/>
                  <a:t>0.08</a:t>
                </a:r>
                <a:endParaRPr lang="zh-CN" altLang="en-US" sz="1000" dirty="0"/>
              </a:p>
            </p:txBody>
          </p:sp>
          <p:sp>
            <p:nvSpPr>
              <p:cNvPr id="80" name="文本框 79">
                <a:extLst>
                  <a:ext uri="{FF2B5EF4-FFF2-40B4-BE49-F238E27FC236}">
                    <a16:creationId xmlns:a16="http://schemas.microsoft.com/office/drawing/2014/main" id="{64F4BD70-82E1-4AE7-8238-53489C1FCEE4}"/>
                  </a:ext>
                </a:extLst>
              </p:cNvPr>
              <p:cNvSpPr txBox="1"/>
              <p:nvPr/>
            </p:nvSpPr>
            <p:spPr>
              <a:xfrm>
                <a:off x="3316435" y="3056516"/>
                <a:ext cx="667910" cy="330289"/>
              </a:xfrm>
              <a:prstGeom prst="rect">
                <a:avLst/>
              </a:prstGeom>
              <a:noFill/>
            </p:spPr>
            <p:txBody>
              <a:bodyPr wrap="square" rtlCol="0">
                <a:spAutoFit/>
              </a:bodyPr>
              <a:lstStyle/>
              <a:p>
                <a:r>
                  <a:rPr lang="en-US" altLang="zh-CN" sz="1000" dirty="0"/>
                  <a:t>0.09</a:t>
                </a:r>
                <a:endParaRPr lang="zh-CN" altLang="en-US" sz="1000" dirty="0"/>
              </a:p>
            </p:txBody>
          </p:sp>
        </p:grpSp>
        <p:sp>
          <p:nvSpPr>
            <p:cNvPr id="99" name="文本框 98">
              <a:extLst>
                <a:ext uri="{FF2B5EF4-FFF2-40B4-BE49-F238E27FC236}">
                  <a16:creationId xmlns:a16="http://schemas.microsoft.com/office/drawing/2014/main" id="{4B251D2D-A3EB-49BD-B268-B30AB7333188}"/>
                </a:ext>
              </a:extLst>
            </p:cNvPr>
            <p:cNvSpPr txBox="1"/>
            <p:nvPr/>
          </p:nvSpPr>
          <p:spPr>
            <a:xfrm>
              <a:off x="5905431" y="1101577"/>
              <a:ext cx="521932" cy="246221"/>
            </a:xfrm>
            <a:prstGeom prst="rect">
              <a:avLst/>
            </a:prstGeom>
            <a:noFill/>
          </p:spPr>
          <p:txBody>
            <a:bodyPr wrap="square" rtlCol="0">
              <a:spAutoFit/>
            </a:bodyPr>
            <a:lstStyle/>
            <a:p>
              <a:r>
                <a:rPr lang="en-US" altLang="zh-CN" sz="1000" dirty="0">
                  <a:solidFill>
                    <a:srgbClr val="FF0000"/>
                  </a:solidFill>
                </a:rPr>
                <a:t>0.2</a:t>
              </a:r>
              <a:endParaRPr lang="zh-CN" altLang="en-US" sz="1000" dirty="0">
                <a:solidFill>
                  <a:srgbClr val="FF0000"/>
                </a:solidFill>
              </a:endParaRPr>
            </a:p>
          </p:txBody>
        </p:sp>
      </p:grpSp>
      <p:grpSp>
        <p:nvGrpSpPr>
          <p:cNvPr id="218" name="组合 217">
            <a:extLst>
              <a:ext uri="{FF2B5EF4-FFF2-40B4-BE49-F238E27FC236}">
                <a16:creationId xmlns:a16="http://schemas.microsoft.com/office/drawing/2014/main" id="{EFF8E3C2-F7B0-4809-8D63-4B36A0649001}"/>
              </a:ext>
            </a:extLst>
          </p:cNvPr>
          <p:cNvGrpSpPr/>
          <p:nvPr/>
        </p:nvGrpSpPr>
        <p:grpSpPr>
          <a:xfrm>
            <a:off x="4959723" y="2678187"/>
            <a:ext cx="3315626" cy="1996614"/>
            <a:chOff x="5042413" y="2858325"/>
            <a:chExt cx="3315626" cy="1996614"/>
          </a:xfrm>
        </p:grpSpPr>
        <p:cxnSp>
          <p:nvCxnSpPr>
            <p:cNvPr id="212" name="直接连接符 211">
              <a:extLst>
                <a:ext uri="{FF2B5EF4-FFF2-40B4-BE49-F238E27FC236}">
                  <a16:creationId xmlns:a16="http://schemas.microsoft.com/office/drawing/2014/main" id="{C5CE370C-0613-4AF7-9041-51760CB19257}"/>
                </a:ext>
              </a:extLst>
            </p:cNvPr>
            <p:cNvCxnSpPr>
              <a:cxnSpLocks/>
            </p:cNvCxnSpPr>
            <p:nvPr/>
          </p:nvCxnSpPr>
          <p:spPr>
            <a:xfrm>
              <a:off x="7013797" y="3885306"/>
              <a:ext cx="1123336" cy="634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FE0C81FF-63C9-4826-A218-7BEBA962C143}"/>
                </a:ext>
              </a:extLst>
            </p:cNvPr>
            <p:cNvCxnSpPr>
              <a:cxnSpLocks/>
            </p:cNvCxnSpPr>
            <p:nvPr/>
          </p:nvCxnSpPr>
          <p:spPr>
            <a:xfrm flipV="1">
              <a:off x="6404993" y="3982554"/>
              <a:ext cx="1696180" cy="5053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BCACD4C2-3302-4BF4-B3A9-9DBDCD4F6330}"/>
                </a:ext>
              </a:extLst>
            </p:cNvPr>
            <p:cNvCxnSpPr/>
            <p:nvPr/>
          </p:nvCxnSpPr>
          <p:spPr>
            <a:xfrm flipV="1">
              <a:off x="7612846" y="4038708"/>
              <a:ext cx="488327" cy="4999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6" name="组合 195">
              <a:extLst>
                <a:ext uri="{FF2B5EF4-FFF2-40B4-BE49-F238E27FC236}">
                  <a16:creationId xmlns:a16="http://schemas.microsoft.com/office/drawing/2014/main" id="{9AA3143F-286C-4684-8FD3-CBDE2F16B404}"/>
                </a:ext>
              </a:extLst>
            </p:cNvPr>
            <p:cNvGrpSpPr/>
            <p:nvPr/>
          </p:nvGrpSpPr>
          <p:grpSpPr>
            <a:xfrm>
              <a:off x="5042413" y="2858325"/>
              <a:ext cx="3315626" cy="1996614"/>
              <a:chOff x="5042413" y="2858325"/>
              <a:chExt cx="3315626" cy="1996614"/>
            </a:xfrm>
          </p:grpSpPr>
          <p:grpSp>
            <p:nvGrpSpPr>
              <p:cNvPr id="100" name="组合 99">
                <a:extLst>
                  <a:ext uri="{FF2B5EF4-FFF2-40B4-BE49-F238E27FC236}">
                    <a16:creationId xmlns:a16="http://schemas.microsoft.com/office/drawing/2014/main" id="{F56953B9-43CC-464C-864A-F7FBA24769F7}"/>
                  </a:ext>
                </a:extLst>
              </p:cNvPr>
              <p:cNvGrpSpPr/>
              <p:nvPr/>
            </p:nvGrpSpPr>
            <p:grpSpPr>
              <a:xfrm>
                <a:off x="5042413" y="2858325"/>
                <a:ext cx="2769334" cy="1996614"/>
                <a:chOff x="676894" y="1561746"/>
                <a:chExt cx="3408807" cy="2457657"/>
              </a:xfrm>
            </p:grpSpPr>
            <p:cxnSp>
              <p:nvCxnSpPr>
                <p:cNvPr id="103" name="直接连接符 102">
                  <a:extLst>
                    <a:ext uri="{FF2B5EF4-FFF2-40B4-BE49-F238E27FC236}">
                      <a16:creationId xmlns:a16="http://schemas.microsoft.com/office/drawing/2014/main" id="{0B0ED712-6CFA-4BEE-AC4A-181F886E5491}"/>
                    </a:ext>
                  </a:extLst>
                </p:cNvPr>
                <p:cNvCxnSpPr/>
                <p:nvPr/>
              </p:nvCxnSpPr>
              <p:spPr>
                <a:xfrm>
                  <a:off x="2311685" y="2226792"/>
                  <a:ext cx="580490" cy="50099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5A8030C6-C5D2-4417-97AA-03C3C7187C0A}"/>
                    </a:ext>
                  </a:extLst>
                </p:cNvPr>
                <p:cNvCxnSpPr/>
                <p:nvPr/>
              </p:nvCxnSpPr>
              <p:spPr>
                <a:xfrm>
                  <a:off x="3165430" y="2907586"/>
                  <a:ext cx="472107" cy="775699"/>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291352E7-E6CE-40D9-A665-0EBFFEAC0552}"/>
                    </a:ext>
                  </a:extLst>
                </p:cNvPr>
                <p:cNvCxnSpPr>
                  <a:cxnSpLocks/>
                </p:cNvCxnSpPr>
                <p:nvPr/>
              </p:nvCxnSpPr>
              <p:spPr>
                <a:xfrm flipH="1">
                  <a:off x="3209130" y="1792276"/>
                  <a:ext cx="575434" cy="92277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DB5C36E4-4AF4-4C1E-A9B2-E8C5AC580BFA}"/>
                    </a:ext>
                  </a:extLst>
                </p:cNvPr>
                <p:cNvCxnSpPr>
                  <a:cxnSpLocks/>
                </p:cNvCxnSpPr>
                <p:nvPr/>
              </p:nvCxnSpPr>
              <p:spPr>
                <a:xfrm>
                  <a:off x="1014607" y="3454892"/>
                  <a:ext cx="1172964" cy="17630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a:extLst>
                    <a:ext uri="{FF2B5EF4-FFF2-40B4-BE49-F238E27FC236}">
                      <a16:creationId xmlns:a16="http://schemas.microsoft.com/office/drawing/2014/main" id="{AE196A08-FA73-4364-BB70-5958BD28F71E}"/>
                    </a:ext>
                  </a:extLst>
                </p:cNvPr>
                <p:cNvGrpSpPr/>
                <p:nvPr/>
              </p:nvGrpSpPr>
              <p:grpSpPr>
                <a:xfrm>
                  <a:off x="2838021" y="2646101"/>
                  <a:ext cx="448164" cy="407364"/>
                  <a:chOff x="5630584" y="966369"/>
                  <a:chExt cx="476097" cy="432755"/>
                </a:xfrm>
                <a:solidFill>
                  <a:srgbClr val="1B4367"/>
                </a:solidFill>
              </p:grpSpPr>
              <p:sp>
                <p:nvSpPr>
                  <p:cNvPr id="142" name="椭圆 141">
                    <a:extLst>
                      <a:ext uri="{FF2B5EF4-FFF2-40B4-BE49-F238E27FC236}">
                        <a16:creationId xmlns:a16="http://schemas.microsoft.com/office/drawing/2014/main" id="{94F6BE31-C270-41C9-8B9A-BE7222AB137C}"/>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43" name="文本框 17">
                    <a:extLst>
                      <a:ext uri="{FF2B5EF4-FFF2-40B4-BE49-F238E27FC236}">
                        <a16:creationId xmlns:a16="http://schemas.microsoft.com/office/drawing/2014/main" id="{F23D6708-C1D1-4488-B617-23D1CB32D20E}"/>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E</a:t>
                    </a:r>
                  </a:p>
                </p:txBody>
              </p:sp>
            </p:grpSp>
            <p:grpSp>
              <p:nvGrpSpPr>
                <p:cNvPr id="110" name="组合 109">
                  <a:extLst>
                    <a:ext uri="{FF2B5EF4-FFF2-40B4-BE49-F238E27FC236}">
                      <a16:creationId xmlns:a16="http://schemas.microsoft.com/office/drawing/2014/main" id="{E0C43BA6-C368-4467-AC47-9727EEFD285F}"/>
                    </a:ext>
                  </a:extLst>
                </p:cNvPr>
                <p:cNvGrpSpPr/>
                <p:nvPr/>
              </p:nvGrpSpPr>
              <p:grpSpPr>
                <a:xfrm>
                  <a:off x="676894" y="3199017"/>
                  <a:ext cx="448164" cy="407364"/>
                  <a:chOff x="5630584" y="966369"/>
                  <a:chExt cx="476097" cy="432755"/>
                </a:xfrm>
                <a:solidFill>
                  <a:srgbClr val="1B4367"/>
                </a:solidFill>
              </p:grpSpPr>
              <p:sp>
                <p:nvSpPr>
                  <p:cNvPr id="140" name="椭圆 139">
                    <a:extLst>
                      <a:ext uri="{FF2B5EF4-FFF2-40B4-BE49-F238E27FC236}">
                        <a16:creationId xmlns:a16="http://schemas.microsoft.com/office/drawing/2014/main" id="{CC948F51-7C12-42C8-AD19-0410E8B5114C}"/>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41" name="文本框 17">
                    <a:extLst>
                      <a:ext uri="{FF2B5EF4-FFF2-40B4-BE49-F238E27FC236}">
                        <a16:creationId xmlns:a16="http://schemas.microsoft.com/office/drawing/2014/main" id="{6F1D4F10-D1FE-46D8-A8BF-52DEB2F4A175}"/>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D</a:t>
                    </a:r>
                  </a:p>
                </p:txBody>
              </p:sp>
            </p:grpSp>
            <p:grpSp>
              <p:nvGrpSpPr>
                <p:cNvPr id="111" name="组合 110">
                  <a:extLst>
                    <a:ext uri="{FF2B5EF4-FFF2-40B4-BE49-F238E27FC236}">
                      <a16:creationId xmlns:a16="http://schemas.microsoft.com/office/drawing/2014/main" id="{BFC7E997-F93B-4B77-915A-C80F207829B9}"/>
                    </a:ext>
                  </a:extLst>
                </p:cNvPr>
                <p:cNvGrpSpPr/>
                <p:nvPr/>
              </p:nvGrpSpPr>
              <p:grpSpPr>
                <a:xfrm>
                  <a:off x="3637537" y="1561746"/>
                  <a:ext cx="448164" cy="407364"/>
                  <a:chOff x="5630584" y="966369"/>
                  <a:chExt cx="476097" cy="432755"/>
                </a:xfrm>
                <a:solidFill>
                  <a:srgbClr val="1B4367"/>
                </a:solidFill>
              </p:grpSpPr>
              <p:sp>
                <p:nvSpPr>
                  <p:cNvPr id="138" name="椭圆 137">
                    <a:extLst>
                      <a:ext uri="{FF2B5EF4-FFF2-40B4-BE49-F238E27FC236}">
                        <a16:creationId xmlns:a16="http://schemas.microsoft.com/office/drawing/2014/main" id="{A0B7050F-8F84-464D-B28B-CAF9A477D234}"/>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39" name="文本框 17">
                    <a:extLst>
                      <a:ext uri="{FF2B5EF4-FFF2-40B4-BE49-F238E27FC236}">
                        <a16:creationId xmlns:a16="http://schemas.microsoft.com/office/drawing/2014/main" id="{D06CD6BC-4D09-4B1E-8660-6BCAC1B44308}"/>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C</a:t>
                    </a:r>
                  </a:p>
                </p:txBody>
              </p:sp>
            </p:grpSp>
            <p:grpSp>
              <p:nvGrpSpPr>
                <p:cNvPr id="112" name="组合 111">
                  <a:extLst>
                    <a:ext uri="{FF2B5EF4-FFF2-40B4-BE49-F238E27FC236}">
                      <a16:creationId xmlns:a16="http://schemas.microsoft.com/office/drawing/2014/main" id="{26EEACA2-690C-468A-99C4-137F86DAFFC6}"/>
                    </a:ext>
                  </a:extLst>
                </p:cNvPr>
                <p:cNvGrpSpPr/>
                <p:nvPr/>
              </p:nvGrpSpPr>
              <p:grpSpPr>
                <a:xfrm>
                  <a:off x="2002705" y="3446895"/>
                  <a:ext cx="448164" cy="407364"/>
                  <a:chOff x="5630584" y="966369"/>
                  <a:chExt cx="476097" cy="432755"/>
                </a:xfrm>
                <a:solidFill>
                  <a:srgbClr val="1B4367"/>
                </a:solidFill>
              </p:grpSpPr>
              <p:sp>
                <p:nvSpPr>
                  <p:cNvPr id="136" name="椭圆 135">
                    <a:extLst>
                      <a:ext uri="{FF2B5EF4-FFF2-40B4-BE49-F238E27FC236}">
                        <a16:creationId xmlns:a16="http://schemas.microsoft.com/office/drawing/2014/main" id="{C02C1C7B-8535-4937-9C48-87BFAEF03583}"/>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37" name="文本框 17">
                    <a:extLst>
                      <a:ext uri="{FF2B5EF4-FFF2-40B4-BE49-F238E27FC236}">
                        <a16:creationId xmlns:a16="http://schemas.microsoft.com/office/drawing/2014/main" id="{D801CBE2-5255-4EFF-9EBD-C53F2346A600}"/>
                      </a:ext>
                    </a:extLst>
                  </p:cNvPr>
                  <p:cNvSpPr txBox="1"/>
                  <p:nvPr/>
                </p:nvSpPr>
                <p:spPr>
                  <a:xfrm>
                    <a:off x="5630584" y="1004389"/>
                    <a:ext cx="476097" cy="394735"/>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F</a:t>
                    </a:r>
                  </a:p>
                </p:txBody>
              </p:sp>
            </p:grpSp>
            <p:grpSp>
              <p:nvGrpSpPr>
                <p:cNvPr id="113" name="组合 112">
                  <a:extLst>
                    <a:ext uri="{FF2B5EF4-FFF2-40B4-BE49-F238E27FC236}">
                      <a16:creationId xmlns:a16="http://schemas.microsoft.com/office/drawing/2014/main" id="{7DED7D47-1405-483D-A6AB-68D23FE9DD3F}"/>
                    </a:ext>
                  </a:extLst>
                </p:cNvPr>
                <p:cNvGrpSpPr/>
                <p:nvPr/>
              </p:nvGrpSpPr>
              <p:grpSpPr>
                <a:xfrm>
                  <a:off x="3482201" y="3550435"/>
                  <a:ext cx="448164" cy="394618"/>
                  <a:chOff x="5628349" y="966369"/>
                  <a:chExt cx="476097" cy="419215"/>
                </a:xfrm>
                <a:solidFill>
                  <a:srgbClr val="1B4367"/>
                </a:solidFill>
              </p:grpSpPr>
              <p:sp>
                <p:nvSpPr>
                  <p:cNvPr id="134" name="椭圆 133">
                    <a:extLst>
                      <a:ext uri="{FF2B5EF4-FFF2-40B4-BE49-F238E27FC236}">
                        <a16:creationId xmlns:a16="http://schemas.microsoft.com/office/drawing/2014/main" id="{E19D82C3-FBF3-4FBE-AD6B-CB3D288DD833}"/>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35" name="文本框 17">
                    <a:extLst>
                      <a:ext uri="{FF2B5EF4-FFF2-40B4-BE49-F238E27FC236}">
                        <a16:creationId xmlns:a16="http://schemas.microsoft.com/office/drawing/2014/main" id="{4C9559B0-A6E0-48C1-A638-7DB9E7807EFA}"/>
                      </a:ext>
                    </a:extLst>
                  </p:cNvPr>
                  <p:cNvSpPr txBox="1"/>
                  <p:nvPr/>
                </p:nvSpPr>
                <p:spPr>
                  <a:xfrm>
                    <a:off x="5628349" y="990848"/>
                    <a:ext cx="476097" cy="394736"/>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G</a:t>
                    </a:r>
                  </a:p>
                </p:txBody>
              </p:sp>
            </p:grpSp>
            <p:grpSp>
              <p:nvGrpSpPr>
                <p:cNvPr id="115" name="组合 114">
                  <a:extLst>
                    <a:ext uri="{FF2B5EF4-FFF2-40B4-BE49-F238E27FC236}">
                      <a16:creationId xmlns:a16="http://schemas.microsoft.com/office/drawing/2014/main" id="{03887215-8201-4D26-B2B2-6DF86F9C04A2}"/>
                    </a:ext>
                  </a:extLst>
                </p:cNvPr>
                <p:cNvGrpSpPr/>
                <p:nvPr/>
              </p:nvGrpSpPr>
              <p:grpSpPr>
                <a:xfrm>
                  <a:off x="1963489" y="1934609"/>
                  <a:ext cx="448164" cy="407364"/>
                  <a:chOff x="5630586" y="966369"/>
                  <a:chExt cx="476097" cy="432754"/>
                </a:xfrm>
                <a:solidFill>
                  <a:srgbClr val="1B4367"/>
                </a:solidFill>
              </p:grpSpPr>
              <p:sp>
                <p:nvSpPr>
                  <p:cNvPr id="132" name="椭圆 131">
                    <a:extLst>
                      <a:ext uri="{FF2B5EF4-FFF2-40B4-BE49-F238E27FC236}">
                        <a16:creationId xmlns:a16="http://schemas.microsoft.com/office/drawing/2014/main" id="{00519EF7-8CE3-4848-8B7A-B40AC88CEC50}"/>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133" name="文本框 17">
                    <a:extLst>
                      <a:ext uri="{FF2B5EF4-FFF2-40B4-BE49-F238E27FC236}">
                        <a16:creationId xmlns:a16="http://schemas.microsoft.com/office/drawing/2014/main" id="{9FCC3948-80EA-453B-820B-B4A35161A265}"/>
                      </a:ext>
                    </a:extLst>
                  </p:cNvPr>
                  <p:cNvSpPr txBox="1"/>
                  <p:nvPr/>
                </p:nvSpPr>
                <p:spPr>
                  <a:xfrm>
                    <a:off x="5630586" y="1004389"/>
                    <a:ext cx="476097" cy="394734"/>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B</a:t>
                    </a:r>
                  </a:p>
                </p:txBody>
              </p:sp>
            </p:grpSp>
            <p:cxnSp>
              <p:nvCxnSpPr>
                <p:cNvPr id="116" name="直接连接符 115">
                  <a:extLst>
                    <a:ext uri="{FF2B5EF4-FFF2-40B4-BE49-F238E27FC236}">
                      <a16:creationId xmlns:a16="http://schemas.microsoft.com/office/drawing/2014/main" id="{5FBA36A8-84CC-4A29-BDD9-AA49205CBDE2}"/>
                    </a:ext>
                  </a:extLst>
                </p:cNvPr>
                <p:cNvCxnSpPr>
                  <a:cxnSpLocks/>
                </p:cNvCxnSpPr>
                <p:nvPr/>
              </p:nvCxnSpPr>
              <p:spPr>
                <a:xfrm flipV="1">
                  <a:off x="1014607" y="2217153"/>
                  <a:ext cx="1066197" cy="1078283"/>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16C77F50-D108-4E1E-A340-181585483B56}"/>
                    </a:ext>
                  </a:extLst>
                </p:cNvPr>
                <p:cNvCxnSpPr>
                  <a:cxnSpLocks/>
                </p:cNvCxnSpPr>
                <p:nvPr/>
              </p:nvCxnSpPr>
              <p:spPr>
                <a:xfrm flipV="1">
                  <a:off x="1014607" y="2843473"/>
                  <a:ext cx="1939213" cy="520309"/>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16DDF3BE-AEDC-4D48-ABF6-28DC2982C3C0}"/>
                    </a:ext>
                  </a:extLst>
                </p:cNvPr>
                <p:cNvCxnSpPr>
                  <a:cxnSpLocks/>
                </p:cNvCxnSpPr>
                <p:nvPr/>
              </p:nvCxnSpPr>
              <p:spPr>
                <a:xfrm flipV="1">
                  <a:off x="2354112" y="2943547"/>
                  <a:ext cx="599708" cy="614425"/>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66F3DFEF-E76D-4024-A7B7-4423EFD5A901}"/>
                    </a:ext>
                  </a:extLst>
                </p:cNvPr>
                <p:cNvCxnSpPr>
                  <a:cxnSpLocks/>
                </p:cNvCxnSpPr>
                <p:nvPr/>
              </p:nvCxnSpPr>
              <p:spPr>
                <a:xfrm>
                  <a:off x="2291432" y="3630140"/>
                  <a:ext cx="1316780" cy="131334"/>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32E455EC-789D-4307-A6CD-944468B272D5}"/>
                    </a:ext>
                  </a:extLst>
                </p:cNvPr>
                <p:cNvCxnSpPr>
                  <a:cxnSpLocks/>
                </p:cNvCxnSpPr>
                <p:nvPr/>
              </p:nvCxnSpPr>
              <p:spPr>
                <a:xfrm flipV="1">
                  <a:off x="2303451" y="1740419"/>
                  <a:ext cx="1481113" cy="347892"/>
                </a:xfrm>
                <a:prstGeom prst="line">
                  <a:avLst/>
                </a:prstGeom>
                <a:ln w="38100">
                  <a:solidFill>
                    <a:srgbClr val="1D4865"/>
                  </a:solidFill>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D104201E-5B9B-41D9-964F-43984526537C}"/>
                    </a:ext>
                  </a:extLst>
                </p:cNvPr>
                <p:cNvSpPr txBox="1"/>
                <p:nvPr/>
              </p:nvSpPr>
              <p:spPr>
                <a:xfrm>
                  <a:off x="3415107" y="2181840"/>
                  <a:ext cx="631377" cy="330289"/>
                </a:xfrm>
                <a:prstGeom prst="rect">
                  <a:avLst/>
                </a:prstGeom>
                <a:noFill/>
              </p:spPr>
              <p:txBody>
                <a:bodyPr wrap="square" rtlCol="0">
                  <a:spAutoFit/>
                </a:bodyPr>
                <a:lstStyle/>
                <a:p>
                  <a:r>
                    <a:rPr lang="en-US" altLang="zh-CN" sz="1000" dirty="0"/>
                    <a:t>0.05</a:t>
                  </a:r>
                  <a:endParaRPr lang="zh-CN" altLang="en-US" sz="1000" dirty="0"/>
                </a:p>
              </p:txBody>
            </p:sp>
            <p:sp>
              <p:nvSpPr>
                <p:cNvPr id="122" name="文本框 121">
                  <a:extLst>
                    <a:ext uri="{FF2B5EF4-FFF2-40B4-BE49-F238E27FC236}">
                      <a16:creationId xmlns:a16="http://schemas.microsoft.com/office/drawing/2014/main" id="{05114133-FEF3-4831-A1A2-357179C17DD8}"/>
                    </a:ext>
                  </a:extLst>
                </p:cNvPr>
                <p:cNvSpPr txBox="1"/>
                <p:nvPr/>
              </p:nvSpPr>
              <p:spPr>
                <a:xfrm>
                  <a:off x="1185693" y="2408002"/>
                  <a:ext cx="676056" cy="330289"/>
                </a:xfrm>
                <a:prstGeom prst="rect">
                  <a:avLst/>
                </a:prstGeom>
                <a:noFill/>
              </p:spPr>
              <p:txBody>
                <a:bodyPr wrap="square" rtlCol="0">
                  <a:spAutoFit/>
                </a:bodyPr>
                <a:lstStyle/>
                <a:p>
                  <a:r>
                    <a:rPr lang="en-US" altLang="zh-CN" sz="1000" dirty="0"/>
                    <a:t>0.09</a:t>
                  </a:r>
                  <a:endParaRPr lang="zh-CN" altLang="en-US" sz="1000" dirty="0"/>
                </a:p>
              </p:txBody>
            </p:sp>
            <p:sp>
              <p:nvSpPr>
                <p:cNvPr id="123" name="文本框 122">
                  <a:extLst>
                    <a:ext uri="{FF2B5EF4-FFF2-40B4-BE49-F238E27FC236}">
                      <a16:creationId xmlns:a16="http://schemas.microsoft.com/office/drawing/2014/main" id="{8912C096-581B-48F4-BDBC-C8A7F1C452E0}"/>
                    </a:ext>
                  </a:extLst>
                </p:cNvPr>
                <p:cNvSpPr txBox="1"/>
                <p:nvPr/>
              </p:nvSpPr>
              <p:spPr>
                <a:xfrm>
                  <a:off x="1236030" y="3540208"/>
                  <a:ext cx="627414" cy="330289"/>
                </a:xfrm>
                <a:prstGeom prst="rect">
                  <a:avLst/>
                </a:prstGeom>
                <a:noFill/>
              </p:spPr>
              <p:txBody>
                <a:bodyPr wrap="square" rtlCol="0">
                  <a:spAutoFit/>
                </a:bodyPr>
                <a:lstStyle/>
                <a:p>
                  <a:r>
                    <a:rPr lang="en-US" altLang="zh-CN" sz="1000" dirty="0"/>
                    <a:t>0.06</a:t>
                  </a:r>
                  <a:endParaRPr lang="zh-CN" altLang="en-US" sz="1000" dirty="0"/>
                </a:p>
              </p:txBody>
            </p:sp>
            <p:sp>
              <p:nvSpPr>
                <p:cNvPr id="124" name="文本框 123">
                  <a:extLst>
                    <a:ext uri="{FF2B5EF4-FFF2-40B4-BE49-F238E27FC236}">
                      <a16:creationId xmlns:a16="http://schemas.microsoft.com/office/drawing/2014/main" id="{6894A644-6857-48CF-9940-CB5A9BE70CD7}"/>
                    </a:ext>
                  </a:extLst>
                </p:cNvPr>
                <p:cNvSpPr txBox="1"/>
                <p:nvPr/>
              </p:nvSpPr>
              <p:spPr>
                <a:xfrm>
                  <a:off x="2682114" y="3689114"/>
                  <a:ext cx="646404" cy="330289"/>
                </a:xfrm>
                <a:prstGeom prst="rect">
                  <a:avLst/>
                </a:prstGeom>
                <a:noFill/>
              </p:spPr>
              <p:txBody>
                <a:bodyPr wrap="square" rtlCol="0">
                  <a:spAutoFit/>
                </a:bodyPr>
                <a:lstStyle/>
                <a:p>
                  <a:r>
                    <a:rPr lang="en-US" altLang="zh-CN" sz="1000" dirty="0"/>
                    <a:t>0.11</a:t>
                  </a:r>
                  <a:endParaRPr lang="zh-CN" altLang="en-US" sz="1000" dirty="0"/>
                </a:p>
              </p:txBody>
            </p:sp>
            <p:sp>
              <p:nvSpPr>
                <p:cNvPr id="126" name="文本框 125">
                  <a:extLst>
                    <a:ext uri="{FF2B5EF4-FFF2-40B4-BE49-F238E27FC236}">
                      <a16:creationId xmlns:a16="http://schemas.microsoft.com/office/drawing/2014/main" id="{311646F7-B1B5-446D-813B-2DCB8EE9AE9D}"/>
                    </a:ext>
                  </a:extLst>
                </p:cNvPr>
                <p:cNvSpPr txBox="1"/>
                <p:nvPr/>
              </p:nvSpPr>
              <p:spPr>
                <a:xfrm>
                  <a:off x="1890099" y="3021665"/>
                  <a:ext cx="673042" cy="330289"/>
                </a:xfrm>
                <a:prstGeom prst="rect">
                  <a:avLst/>
                </a:prstGeom>
                <a:noFill/>
              </p:spPr>
              <p:txBody>
                <a:bodyPr wrap="square" rtlCol="0">
                  <a:spAutoFit/>
                </a:bodyPr>
                <a:lstStyle/>
                <a:p>
                  <a:r>
                    <a:rPr lang="en-US" altLang="zh-CN" sz="1000" dirty="0"/>
                    <a:t>0.15</a:t>
                  </a:r>
                  <a:endParaRPr lang="zh-CN" altLang="en-US" sz="1000" dirty="0"/>
                </a:p>
              </p:txBody>
            </p:sp>
            <p:sp>
              <p:nvSpPr>
                <p:cNvPr id="127" name="文本框 126">
                  <a:extLst>
                    <a:ext uri="{FF2B5EF4-FFF2-40B4-BE49-F238E27FC236}">
                      <a16:creationId xmlns:a16="http://schemas.microsoft.com/office/drawing/2014/main" id="{118059FE-7FDE-4848-8E0D-CA84429BC68A}"/>
                    </a:ext>
                  </a:extLst>
                </p:cNvPr>
                <p:cNvSpPr txBox="1"/>
                <p:nvPr/>
              </p:nvSpPr>
              <p:spPr>
                <a:xfrm>
                  <a:off x="2711922" y="1649098"/>
                  <a:ext cx="681737" cy="330289"/>
                </a:xfrm>
                <a:prstGeom prst="rect">
                  <a:avLst/>
                </a:prstGeom>
                <a:noFill/>
              </p:spPr>
              <p:txBody>
                <a:bodyPr wrap="square" rtlCol="0">
                  <a:spAutoFit/>
                </a:bodyPr>
                <a:lstStyle/>
                <a:p>
                  <a:r>
                    <a:rPr lang="en-US" altLang="zh-CN" sz="1000" dirty="0"/>
                    <a:t>0.08</a:t>
                  </a:r>
                  <a:endParaRPr lang="zh-CN" altLang="en-US" sz="1000" dirty="0"/>
                </a:p>
              </p:txBody>
            </p:sp>
            <p:sp>
              <p:nvSpPr>
                <p:cNvPr id="128" name="文本框 127">
                  <a:extLst>
                    <a:ext uri="{FF2B5EF4-FFF2-40B4-BE49-F238E27FC236}">
                      <a16:creationId xmlns:a16="http://schemas.microsoft.com/office/drawing/2014/main" id="{E15D4ECA-0DAB-4BC7-B968-308613B1DB1C}"/>
                    </a:ext>
                  </a:extLst>
                </p:cNvPr>
                <p:cNvSpPr txBox="1"/>
                <p:nvPr/>
              </p:nvSpPr>
              <p:spPr>
                <a:xfrm>
                  <a:off x="2593526" y="2351797"/>
                  <a:ext cx="659040" cy="330289"/>
                </a:xfrm>
                <a:prstGeom prst="rect">
                  <a:avLst/>
                </a:prstGeom>
                <a:noFill/>
              </p:spPr>
              <p:txBody>
                <a:bodyPr wrap="square" rtlCol="0">
                  <a:spAutoFit/>
                </a:bodyPr>
                <a:lstStyle/>
                <a:p>
                  <a:r>
                    <a:rPr lang="en-US" altLang="zh-CN" sz="1000" dirty="0"/>
                    <a:t>0.07</a:t>
                  </a:r>
                  <a:endParaRPr lang="zh-CN" altLang="en-US" sz="1000" dirty="0"/>
                </a:p>
              </p:txBody>
            </p:sp>
            <p:sp>
              <p:nvSpPr>
                <p:cNvPr id="129" name="文本框 128">
                  <a:extLst>
                    <a:ext uri="{FF2B5EF4-FFF2-40B4-BE49-F238E27FC236}">
                      <a16:creationId xmlns:a16="http://schemas.microsoft.com/office/drawing/2014/main" id="{D6D16C47-B6B6-48A2-B40A-ACE31BD20442}"/>
                    </a:ext>
                  </a:extLst>
                </p:cNvPr>
                <p:cNvSpPr txBox="1"/>
                <p:nvPr/>
              </p:nvSpPr>
              <p:spPr>
                <a:xfrm>
                  <a:off x="2603532" y="3165903"/>
                  <a:ext cx="623597" cy="330289"/>
                </a:xfrm>
                <a:prstGeom prst="rect">
                  <a:avLst/>
                </a:prstGeom>
                <a:noFill/>
              </p:spPr>
              <p:txBody>
                <a:bodyPr wrap="square" rtlCol="0">
                  <a:spAutoFit/>
                </a:bodyPr>
                <a:lstStyle/>
                <a:p>
                  <a:r>
                    <a:rPr lang="en-US" altLang="zh-CN" sz="1000" dirty="0"/>
                    <a:t>0.08</a:t>
                  </a:r>
                  <a:endParaRPr lang="zh-CN" altLang="en-US" sz="1000" dirty="0"/>
                </a:p>
              </p:txBody>
            </p:sp>
            <p:sp>
              <p:nvSpPr>
                <p:cNvPr id="130" name="文本框 129">
                  <a:extLst>
                    <a:ext uri="{FF2B5EF4-FFF2-40B4-BE49-F238E27FC236}">
                      <a16:creationId xmlns:a16="http://schemas.microsoft.com/office/drawing/2014/main" id="{243AB96F-1649-416B-9B06-DD1B23EADDA7}"/>
                    </a:ext>
                  </a:extLst>
                </p:cNvPr>
                <p:cNvSpPr txBox="1"/>
                <p:nvPr/>
              </p:nvSpPr>
              <p:spPr>
                <a:xfrm>
                  <a:off x="3158363" y="2866812"/>
                  <a:ext cx="667910" cy="330289"/>
                </a:xfrm>
                <a:prstGeom prst="rect">
                  <a:avLst/>
                </a:prstGeom>
                <a:noFill/>
              </p:spPr>
              <p:txBody>
                <a:bodyPr wrap="square" rtlCol="0">
                  <a:spAutoFit/>
                </a:bodyPr>
                <a:lstStyle/>
                <a:p>
                  <a:r>
                    <a:rPr lang="en-US" altLang="zh-CN" sz="1000" dirty="0"/>
                    <a:t>0.09</a:t>
                  </a:r>
                  <a:endParaRPr lang="zh-CN" altLang="en-US" sz="1000" dirty="0"/>
                </a:p>
              </p:txBody>
            </p:sp>
          </p:grpSp>
          <p:sp>
            <p:nvSpPr>
              <p:cNvPr id="194" name="椭圆 193">
                <a:extLst>
                  <a:ext uri="{FF2B5EF4-FFF2-40B4-BE49-F238E27FC236}">
                    <a16:creationId xmlns:a16="http://schemas.microsoft.com/office/drawing/2014/main" id="{513057B8-3F5B-4588-8E79-C08546F554F2}"/>
                  </a:ext>
                </a:extLst>
              </p:cNvPr>
              <p:cNvSpPr/>
              <p:nvPr/>
            </p:nvSpPr>
            <p:spPr>
              <a:xfrm>
                <a:off x="8026271" y="3837565"/>
                <a:ext cx="299447" cy="29944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95" name="文本框 17">
                <a:extLst>
                  <a:ext uri="{FF2B5EF4-FFF2-40B4-BE49-F238E27FC236}">
                    <a16:creationId xmlns:a16="http://schemas.microsoft.com/office/drawing/2014/main" id="{CFC75275-7410-4238-8D60-3F7E2279073E}"/>
                  </a:ext>
                </a:extLst>
              </p:cNvPr>
              <p:cNvSpPr txBox="1"/>
              <p:nvPr/>
            </p:nvSpPr>
            <p:spPr>
              <a:xfrm>
                <a:off x="7993948" y="3842088"/>
                <a:ext cx="364091" cy="276999"/>
              </a:xfrm>
              <a:prstGeom prst="rect">
                <a:avLst/>
              </a:prstGeom>
              <a:noFill/>
              <a:ln>
                <a:noFill/>
              </a:ln>
            </p:spPr>
            <p:txBody>
              <a:bodyPr wrap="square" rtlCol="0">
                <a:spAutoFit/>
              </a:bodyPr>
              <a:lstStyle/>
              <a:p>
                <a:pPr algn="ctr">
                  <a:defRPr/>
                </a:pPr>
                <a:r>
                  <a:rPr lang="en-US" altLang="zh-CN" sz="1200" dirty="0">
                    <a:solidFill>
                      <a:schemeClr val="bg1"/>
                    </a:solidFill>
                    <a:cs typeface="+mn-ea"/>
                    <a:sym typeface="+mn-lt"/>
                  </a:rPr>
                  <a:t>H</a:t>
                </a:r>
              </a:p>
            </p:txBody>
          </p:sp>
        </p:grpSp>
        <p:sp>
          <p:nvSpPr>
            <p:cNvPr id="199" name="文本框 198">
              <a:extLst>
                <a:ext uri="{FF2B5EF4-FFF2-40B4-BE49-F238E27FC236}">
                  <a16:creationId xmlns:a16="http://schemas.microsoft.com/office/drawing/2014/main" id="{D2DDB72E-B8F7-4496-8DB3-D68DCC063CDE}"/>
                </a:ext>
              </a:extLst>
            </p:cNvPr>
            <p:cNvSpPr txBox="1"/>
            <p:nvPr/>
          </p:nvSpPr>
          <p:spPr>
            <a:xfrm>
              <a:off x="7763899" y="4251069"/>
              <a:ext cx="542614" cy="246221"/>
            </a:xfrm>
            <a:prstGeom prst="rect">
              <a:avLst/>
            </a:prstGeom>
            <a:noFill/>
          </p:spPr>
          <p:txBody>
            <a:bodyPr wrap="square" rtlCol="0">
              <a:spAutoFit/>
            </a:bodyPr>
            <a:lstStyle/>
            <a:p>
              <a:r>
                <a:rPr lang="en-US" altLang="zh-CN" sz="1000" dirty="0">
                  <a:solidFill>
                    <a:srgbClr val="FF0000"/>
                  </a:solidFill>
                </a:rPr>
                <a:t>0.1</a:t>
              </a:r>
              <a:endParaRPr lang="zh-CN" altLang="en-US" sz="1000" dirty="0">
                <a:solidFill>
                  <a:srgbClr val="FF0000"/>
                </a:solidFill>
              </a:endParaRPr>
            </a:p>
          </p:txBody>
        </p:sp>
        <p:cxnSp>
          <p:nvCxnSpPr>
            <p:cNvPr id="200" name="直接连接符 199">
              <a:extLst>
                <a:ext uri="{FF2B5EF4-FFF2-40B4-BE49-F238E27FC236}">
                  <a16:creationId xmlns:a16="http://schemas.microsoft.com/office/drawing/2014/main" id="{55F1E023-5778-46CA-A5E2-E28460E55C76}"/>
                </a:ext>
              </a:extLst>
            </p:cNvPr>
            <p:cNvCxnSpPr>
              <a:cxnSpLocks/>
            </p:cNvCxnSpPr>
            <p:nvPr/>
          </p:nvCxnSpPr>
          <p:spPr>
            <a:xfrm flipV="1">
              <a:off x="5314805" y="3009769"/>
              <a:ext cx="2294951" cy="1289352"/>
            </a:xfrm>
            <a:prstGeom prst="line">
              <a:avLst/>
            </a:prstGeom>
            <a:ln w="38100">
              <a:solidFill>
                <a:srgbClr val="1D4971"/>
              </a:solidFill>
            </a:ln>
          </p:spPr>
          <p:style>
            <a:lnRef idx="1">
              <a:schemeClr val="accent1"/>
            </a:lnRef>
            <a:fillRef idx="0">
              <a:schemeClr val="accent1"/>
            </a:fillRef>
            <a:effectRef idx="0">
              <a:schemeClr val="accent1"/>
            </a:effectRef>
            <a:fontRef idx="minor">
              <a:schemeClr val="tx1"/>
            </a:fontRef>
          </p:style>
        </p:cxnSp>
        <p:sp>
          <p:nvSpPr>
            <p:cNvPr id="201" name="文本框 200">
              <a:extLst>
                <a:ext uri="{FF2B5EF4-FFF2-40B4-BE49-F238E27FC236}">
                  <a16:creationId xmlns:a16="http://schemas.microsoft.com/office/drawing/2014/main" id="{8E8D3DF4-E381-4C80-B39E-48AF53E97D57}"/>
                </a:ext>
              </a:extLst>
            </p:cNvPr>
            <p:cNvSpPr txBox="1"/>
            <p:nvPr/>
          </p:nvSpPr>
          <p:spPr>
            <a:xfrm>
              <a:off x="6109560" y="3525388"/>
              <a:ext cx="521932" cy="246221"/>
            </a:xfrm>
            <a:prstGeom prst="rect">
              <a:avLst/>
            </a:prstGeom>
            <a:noFill/>
          </p:spPr>
          <p:txBody>
            <a:bodyPr wrap="square" rtlCol="0">
              <a:spAutoFit/>
            </a:bodyPr>
            <a:lstStyle/>
            <a:p>
              <a:r>
                <a:rPr lang="en-US" altLang="zh-CN" sz="1000" dirty="0"/>
                <a:t>0.2</a:t>
              </a:r>
              <a:endParaRPr lang="zh-CN" altLang="en-US" sz="1000" dirty="0"/>
            </a:p>
          </p:txBody>
        </p:sp>
        <p:sp>
          <p:nvSpPr>
            <p:cNvPr id="210" name="文本框 209">
              <a:extLst>
                <a:ext uri="{FF2B5EF4-FFF2-40B4-BE49-F238E27FC236}">
                  <a16:creationId xmlns:a16="http://schemas.microsoft.com/office/drawing/2014/main" id="{9170E384-957D-4BD7-9D23-DBF1E3904C46}"/>
                </a:ext>
              </a:extLst>
            </p:cNvPr>
            <p:cNvSpPr txBox="1"/>
            <p:nvPr/>
          </p:nvSpPr>
          <p:spPr>
            <a:xfrm>
              <a:off x="7314395" y="4135847"/>
              <a:ext cx="542614" cy="246221"/>
            </a:xfrm>
            <a:prstGeom prst="rect">
              <a:avLst/>
            </a:prstGeom>
            <a:noFill/>
          </p:spPr>
          <p:txBody>
            <a:bodyPr wrap="square" rtlCol="0">
              <a:spAutoFit/>
            </a:bodyPr>
            <a:lstStyle/>
            <a:p>
              <a:r>
                <a:rPr lang="en-US" altLang="zh-CN" sz="1000" dirty="0">
                  <a:solidFill>
                    <a:srgbClr val="FF0000"/>
                  </a:solidFill>
                </a:rPr>
                <a:t>0.12</a:t>
              </a:r>
              <a:endParaRPr lang="zh-CN" altLang="en-US" sz="1000" dirty="0">
                <a:solidFill>
                  <a:srgbClr val="FF0000"/>
                </a:solidFill>
              </a:endParaRPr>
            </a:p>
          </p:txBody>
        </p:sp>
        <p:sp>
          <p:nvSpPr>
            <p:cNvPr id="217" name="文本框 216">
              <a:extLst>
                <a:ext uri="{FF2B5EF4-FFF2-40B4-BE49-F238E27FC236}">
                  <a16:creationId xmlns:a16="http://schemas.microsoft.com/office/drawing/2014/main" id="{33E53389-CAE1-4EF9-A73A-DE18B0C05688}"/>
                </a:ext>
              </a:extLst>
            </p:cNvPr>
            <p:cNvSpPr txBox="1"/>
            <p:nvPr/>
          </p:nvSpPr>
          <p:spPr>
            <a:xfrm>
              <a:off x="7471077" y="3725081"/>
              <a:ext cx="542614" cy="246221"/>
            </a:xfrm>
            <a:prstGeom prst="rect">
              <a:avLst/>
            </a:prstGeom>
            <a:noFill/>
          </p:spPr>
          <p:txBody>
            <a:bodyPr wrap="square" rtlCol="0">
              <a:spAutoFit/>
            </a:bodyPr>
            <a:lstStyle/>
            <a:p>
              <a:r>
                <a:rPr lang="en-US" altLang="zh-CN" sz="1000" dirty="0">
                  <a:solidFill>
                    <a:srgbClr val="FF0000"/>
                  </a:solidFill>
                </a:rPr>
                <a:t>0.08</a:t>
              </a:r>
              <a:endParaRPr lang="zh-CN" altLang="en-US" sz="1000" dirty="0">
                <a:solidFill>
                  <a:srgbClr val="FF0000"/>
                </a:solidFill>
              </a:endParaRPr>
            </a:p>
          </p:txBody>
        </p:sp>
      </p:grpSp>
      <p:sp>
        <p:nvSpPr>
          <p:cNvPr id="219" name="箭头: 上弧形 218">
            <a:extLst>
              <a:ext uri="{FF2B5EF4-FFF2-40B4-BE49-F238E27FC236}">
                <a16:creationId xmlns:a16="http://schemas.microsoft.com/office/drawing/2014/main" id="{99559381-8000-4EC5-91E9-B25314501859}"/>
              </a:ext>
            </a:extLst>
          </p:cNvPr>
          <p:cNvSpPr/>
          <p:nvPr/>
        </p:nvSpPr>
        <p:spPr>
          <a:xfrm rot="20688798">
            <a:off x="2862187" y="739414"/>
            <a:ext cx="2352452" cy="633162"/>
          </a:xfrm>
          <a:prstGeom prst="curvedDownArrow">
            <a:avLst>
              <a:gd name="adj1" fmla="val 13268"/>
              <a:gd name="adj2" fmla="val 37011"/>
              <a:gd name="adj3" fmla="val 16465"/>
            </a:avLst>
          </a:prstGeom>
          <a:solidFill>
            <a:srgbClr val="1B4367"/>
          </a:solidFill>
          <a:ln>
            <a:solidFill>
              <a:srgbClr val="1D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0" name="文本框 219">
            <a:extLst>
              <a:ext uri="{FF2B5EF4-FFF2-40B4-BE49-F238E27FC236}">
                <a16:creationId xmlns:a16="http://schemas.microsoft.com/office/drawing/2014/main" id="{8BEF16F7-AD97-44BE-9F1C-A4D9F8EC90BB}"/>
              </a:ext>
            </a:extLst>
          </p:cNvPr>
          <p:cNvSpPr txBox="1"/>
          <p:nvPr/>
        </p:nvSpPr>
        <p:spPr>
          <a:xfrm>
            <a:off x="2897736" y="524010"/>
            <a:ext cx="1061891" cy="307777"/>
          </a:xfrm>
          <a:prstGeom prst="rect">
            <a:avLst/>
          </a:prstGeom>
          <a:noFill/>
        </p:spPr>
        <p:txBody>
          <a:bodyPr wrap="square" rtlCol="0">
            <a:spAutoFit/>
          </a:bodyPr>
          <a:lstStyle/>
          <a:p>
            <a:r>
              <a:rPr lang="zh-CN" altLang="en-US" dirty="0"/>
              <a:t>删除节点</a:t>
            </a:r>
            <a:r>
              <a:rPr lang="en-US" altLang="zh-CN" dirty="0"/>
              <a:t>A</a:t>
            </a:r>
            <a:endParaRPr lang="zh-CN" altLang="en-US" dirty="0"/>
          </a:p>
        </p:txBody>
      </p:sp>
      <p:sp>
        <p:nvSpPr>
          <p:cNvPr id="221" name="箭头: 上弧形 220">
            <a:extLst>
              <a:ext uri="{FF2B5EF4-FFF2-40B4-BE49-F238E27FC236}">
                <a16:creationId xmlns:a16="http://schemas.microsoft.com/office/drawing/2014/main" id="{643671D8-B819-4237-B994-967286A9C243}"/>
              </a:ext>
            </a:extLst>
          </p:cNvPr>
          <p:cNvSpPr/>
          <p:nvPr/>
        </p:nvSpPr>
        <p:spPr>
          <a:xfrm rot="911202" flipV="1">
            <a:off x="2731700" y="4016544"/>
            <a:ext cx="2352452" cy="633162"/>
          </a:xfrm>
          <a:prstGeom prst="curvedDownArrow">
            <a:avLst>
              <a:gd name="adj1" fmla="val 13268"/>
              <a:gd name="adj2" fmla="val 37011"/>
              <a:gd name="adj3" fmla="val 16465"/>
            </a:avLst>
          </a:prstGeom>
          <a:solidFill>
            <a:srgbClr val="1B4367"/>
          </a:solidFill>
          <a:ln>
            <a:solidFill>
              <a:srgbClr val="1D48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2" name="文本框 221">
            <a:extLst>
              <a:ext uri="{FF2B5EF4-FFF2-40B4-BE49-F238E27FC236}">
                <a16:creationId xmlns:a16="http://schemas.microsoft.com/office/drawing/2014/main" id="{1718D88B-8FE5-4E76-BD5D-5170C611DF1F}"/>
              </a:ext>
            </a:extLst>
          </p:cNvPr>
          <p:cNvSpPr txBox="1"/>
          <p:nvPr/>
        </p:nvSpPr>
        <p:spPr>
          <a:xfrm>
            <a:off x="3348266" y="4153873"/>
            <a:ext cx="1061891" cy="307777"/>
          </a:xfrm>
          <a:prstGeom prst="rect">
            <a:avLst/>
          </a:prstGeom>
          <a:noFill/>
        </p:spPr>
        <p:txBody>
          <a:bodyPr wrap="square" rtlCol="0">
            <a:spAutoFit/>
          </a:bodyPr>
          <a:lstStyle/>
          <a:p>
            <a:r>
              <a:rPr lang="zh-CN" altLang="en-US" dirty="0"/>
              <a:t>添加节点</a:t>
            </a:r>
            <a:r>
              <a:rPr lang="en-US" altLang="zh-CN" dirty="0"/>
              <a:t>H</a:t>
            </a:r>
            <a:endParaRPr lang="zh-CN" altLang="en-US" dirty="0"/>
          </a:p>
        </p:txBody>
      </p:sp>
      <p:sp>
        <p:nvSpPr>
          <p:cNvPr id="223" name="文本框 15">
            <a:extLst>
              <a:ext uri="{FF2B5EF4-FFF2-40B4-BE49-F238E27FC236}">
                <a16:creationId xmlns:a16="http://schemas.microsoft.com/office/drawing/2014/main" id="{CFE5BEAC-6F83-4640-B73A-5C9061CE360C}"/>
              </a:ext>
            </a:extLst>
          </p:cNvPr>
          <p:cNvSpPr txBox="1"/>
          <p:nvPr/>
        </p:nvSpPr>
        <p:spPr>
          <a:xfrm>
            <a:off x="709386" y="278962"/>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添加节点噪音</a:t>
            </a:r>
          </a:p>
        </p:txBody>
      </p:sp>
      <p:cxnSp>
        <p:nvCxnSpPr>
          <p:cNvPr id="224" name="直接连接符 223">
            <a:extLst>
              <a:ext uri="{FF2B5EF4-FFF2-40B4-BE49-F238E27FC236}">
                <a16:creationId xmlns:a16="http://schemas.microsoft.com/office/drawing/2014/main" id="{93B3F6AF-4254-41DC-8521-3777AEC00FDC}"/>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5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23"/>
                                        </p:tgtEl>
                                        <p:attrNameLst>
                                          <p:attrName>style.visibility</p:attrName>
                                        </p:attrNameLst>
                                      </p:cBhvr>
                                      <p:to>
                                        <p:strVal val="visible"/>
                                      </p:to>
                                    </p:set>
                                    <p:anim calcmode="lin" valueType="num">
                                      <p:cBhvr>
                                        <p:cTn id="7" dur="500" fill="hold"/>
                                        <p:tgtEl>
                                          <p:spTgt spid="2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23"/>
                                        </p:tgtEl>
                                        <p:attrNameLst>
                                          <p:attrName>ppt_y</p:attrName>
                                        </p:attrNameLst>
                                      </p:cBhvr>
                                      <p:tavLst>
                                        <p:tav tm="0">
                                          <p:val>
                                            <p:strVal val="#ppt_y"/>
                                          </p:val>
                                        </p:tav>
                                        <p:tav tm="100000">
                                          <p:val>
                                            <p:strVal val="#ppt_y"/>
                                          </p:val>
                                        </p:tav>
                                      </p:tavLst>
                                    </p:anim>
                                    <p:anim calcmode="lin" valueType="num">
                                      <p:cBhvr>
                                        <p:cTn id="9" dur="500" fill="hold"/>
                                        <p:tgtEl>
                                          <p:spTgt spid="2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2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24"/>
                                        </p:tgtEl>
                                        <p:attrNameLst>
                                          <p:attrName>style.visibility</p:attrName>
                                        </p:attrNameLst>
                                      </p:cBhvr>
                                      <p:to>
                                        <p:strVal val="visible"/>
                                      </p:to>
                                    </p:set>
                                    <p:animEffect transition="in" filter="wipe(left)">
                                      <p:cBhvr>
                                        <p:cTn id="15" dur="300"/>
                                        <p:tgtEl>
                                          <p:spTgt spid="224"/>
                                        </p:tgtEl>
                                      </p:cBhvr>
                                    </p:animEffect>
                                  </p:childTnLst>
                                </p:cTn>
                              </p:par>
                            </p:childTnLst>
                          </p:cTn>
                        </p:par>
                        <p:par>
                          <p:cTn id="16" fill="hold">
                            <p:stCondLst>
                              <p:cond delay="105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1550"/>
                            </p:stCondLst>
                            <p:childTnLst>
                              <p:par>
                                <p:cTn id="22" presetID="2" presetClass="entr" presetSubtype="4" fill="hold" grpId="0" nodeType="afterEffect">
                                  <p:stCondLst>
                                    <p:cond delay="0"/>
                                  </p:stCondLst>
                                  <p:childTnLst>
                                    <p:set>
                                      <p:cBhvr>
                                        <p:cTn id="23" dur="1" fill="hold">
                                          <p:stCondLst>
                                            <p:cond delay="0"/>
                                          </p:stCondLst>
                                        </p:cTn>
                                        <p:tgtEl>
                                          <p:spTgt spid="219"/>
                                        </p:tgtEl>
                                        <p:attrNameLst>
                                          <p:attrName>style.visibility</p:attrName>
                                        </p:attrNameLst>
                                      </p:cBhvr>
                                      <p:to>
                                        <p:strVal val="visible"/>
                                      </p:to>
                                    </p:set>
                                    <p:anim calcmode="lin" valueType="num">
                                      <p:cBhvr additive="base">
                                        <p:cTn id="24" dur="500" fill="hold"/>
                                        <p:tgtEl>
                                          <p:spTgt spid="219"/>
                                        </p:tgtEl>
                                        <p:attrNameLst>
                                          <p:attrName>ppt_x</p:attrName>
                                        </p:attrNameLst>
                                      </p:cBhvr>
                                      <p:tavLst>
                                        <p:tav tm="0">
                                          <p:val>
                                            <p:strVal val="#ppt_x"/>
                                          </p:val>
                                        </p:tav>
                                        <p:tav tm="100000">
                                          <p:val>
                                            <p:strVal val="#ppt_x"/>
                                          </p:val>
                                        </p:tav>
                                      </p:tavLst>
                                    </p:anim>
                                    <p:anim calcmode="lin" valueType="num">
                                      <p:cBhvr additive="base">
                                        <p:cTn id="25" dur="500" fill="hold"/>
                                        <p:tgtEl>
                                          <p:spTgt spid="219"/>
                                        </p:tgtEl>
                                        <p:attrNameLst>
                                          <p:attrName>ppt_y</p:attrName>
                                        </p:attrNameLst>
                                      </p:cBhvr>
                                      <p:tavLst>
                                        <p:tav tm="0">
                                          <p:val>
                                            <p:strVal val="1+#ppt_h/2"/>
                                          </p:val>
                                        </p:tav>
                                        <p:tav tm="100000">
                                          <p:val>
                                            <p:strVal val="#ppt_y"/>
                                          </p:val>
                                        </p:tav>
                                      </p:tavLst>
                                    </p:anim>
                                  </p:childTnLst>
                                </p:cTn>
                              </p:par>
                            </p:childTnLst>
                          </p:cTn>
                        </p:par>
                        <p:par>
                          <p:cTn id="26" fill="hold">
                            <p:stCondLst>
                              <p:cond delay="2050"/>
                            </p:stCondLst>
                            <p:childTnLst>
                              <p:par>
                                <p:cTn id="27" presetID="2" presetClass="entr" presetSubtype="4" fill="hold" grpId="0" nodeType="afterEffect">
                                  <p:stCondLst>
                                    <p:cond delay="0"/>
                                  </p:stCondLst>
                                  <p:childTnLst>
                                    <p:set>
                                      <p:cBhvr>
                                        <p:cTn id="28" dur="1" fill="hold">
                                          <p:stCondLst>
                                            <p:cond delay="0"/>
                                          </p:stCondLst>
                                        </p:cTn>
                                        <p:tgtEl>
                                          <p:spTgt spid="220"/>
                                        </p:tgtEl>
                                        <p:attrNameLst>
                                          <p:attrName>style.visibility</p:attrName>
                                        </p:attrNameLst>
                                      </p:cBhvr>
                                      <p:to>
                                        <p:strVal val="visible"/>
                                      </p:to>
                                    </p:set>
                                    <p:anim calcmode="lin" valueType="num">
                                      <p:cBhvr additive="base">
                                        <p:cTn id="29" dur="500" fill="hold"/>
                                        <p:tgtEl>
                                          <p:spTgt spid="220"/>
                                        </p:tgtEl>
                                        <p:attrNameLst>
                                          <p:attrName>ppt_x</p:attrName>
                                        </p:attrNameLst>
                                      </p:cBhvr>
                                      <p:tavLst>
                                        <p:tav tm="0">
                                          <p:val>
                                            <p:strVal val="#ppt_x"/>
                                          </p:val>
                                        </p:tav>
                                        <p:tav tm="100000">
                                          <p:val>
                                            <p:strVal val="#ppt_x"/>
                                          </p:val>
                                        </p:tav>
                                      </p:tavLst>
                                    </p:anim>
                                    <p:anim calcmode="lin" valueType="num">
                                      <p:cBhvr additive="base">
                                        <p:cTn id="30" dur="500" fill="hold"/>
                                        <p:tgtEl>
                                          <p:spTgt spid="220"/>
                                        </p:tgtEl>
                                        <p:attrNameLst>
                                          <p:attrName>ppt_y</p:attrName>
                                        </p:attrNameLst>
                                      </p:cBhvr>
                                      <p:tavLst>
                                        <p:tav tm="0">
                                          <p:val>
                                            <p:strVal val="1+#ppt_h/2"/>
                                          </p:val>
                                        </p:tav>
                                        <p:tav tm="100000">
                                          <p:val>
                                            <p:strVal val="#ppt_y"/>
                                          </p:val>
                                        </p:tav>
                                      </p:tavLst>
                                    </p:anim>
                                  </p:childTnLst>
                                </p:cTn>
                              </p:par>
                            </p:childTnLst>
                          </p:cTn>
                        </p:par>
                        <p:par>
                          <p:cTn id="31" fill="hold">
                            <p:stCondLst>
                              <p:cond delay="2550"/>
                            </p:stCondLst>
                            <p:childTnLst>
                              <p:par>
                                <p:cTn id="32" presetID="2" presetClass="entr" presetSubtype="4" fill="hold" nodeType="afterEffect">
                                  <p:stCondLst>
                                    <p:cond delay="0"/>
                                  </p:stCondLst>
                                  <p:childTnLst>
                                    <p:set>
                                      <p:cBhvr>
                                        <p:cTn id="33" dur="1" fill="hold">
                                          <p:stCondLst>
                                            <p:cond delay="0"/>
                                          </p:stCondLst>
                                        </p:cTn>
                                        <p:tgtEl>
                                          <p:spTgt spid="146"/>
                                        </p:tgtEl>
                                        <p:attrNameLst>
                                          <p:attrName>style.visibility</p:attrName>
                                        </p:attrNameLst>
                                      </p:cBhvr>
                                      <p:to>
                                        <p:strVal val="visible"/>
                                      </p:to>
                                    </p:set>
                                    <p:anim calcmode="lin" valueType="num">
                                      <p:cBhvr additive="base">
                                        <p:cTn id="34" dur="500" fill="hold"/>
                                        <p:tgtEl>
                                          <p:spTgt spid="146"/>
                                        </p:tgtEl>
                                        <p:attrNameLst>
                                          <p:attrName>ppt_x</p:attrName>
                                        </p:attrNameLst>
                                      </p:cBhvr>
                                      <p:tavLst>
                                        <p:tav tm="0">
                                          <p:val>
                                            <p:strVal val="#ppt_x"/>
                                          </p:val>
                                        </p:tav>
                                        <p:tav tm="100000">
                                          <p:val>
                                            <p:strVal val="#ppt_x"/>
                                          </p:val>
                                        </p:tav>
                                      </p:tavLst>
                                    </p:anim>
                                    <p:anim calcmode="lin" valueType="num">
                                      <p:cBhvr additive="base">
                                        <p:cTn id="35" dur="500" fill="hold"/>
                                        <p:tgtEl>
                                          <p:spTgt spid="146"/>
                                        </p:tgtEl>
                                        <p:attrNameLst>
                                          <p:attrName>ppt_y</p:attrName>
                                        </p:attrNameLst>
                                      </p:cBhvr>
                                      <p:tavLst>
                                        <p:tav tm="0">
                                          <p:val>
                                            <p:strVal val="1+#ppt_h/2"/>
                                          </p:val>
                                        </p:tav>
                                        <p:tav tm="100000">
                                          <p:val>
                                            <p:strVal val="#ppt_y"/>
                                          </p:val>
                                        </p:tav>
                                      </p:tavLst>
                                    </p:anim>
                                  </p:childTnLst>
                                </p:cTn>
                              </p:par>
                            </p:childTnLst>
                          </p:cTn>
                        </p:par>
                        <p:par>
                          <p:cTn id="36" fill="hold">
                            <p:stCondLst>
                              <p:cond delay="3050"/>
                            </p:stCondLst>
                            <p:childTnLst>
                              <p:par>
                                <p:cTn id="37" presetID="2" presetClass="entr" presetSubtype="4" fill="hold" grpId="0" nodeType="afterEffect">
                                  <p:stCondLst>
                                    <p:cond delay="0"/>
                                  </p:stCondLst>
                                  <p:childTnLst>
                                    <p:set>
                                      <p:cBhvr>
                                        <p:cTn id="38" dur="1" fill="hold">
                                          <p:stCondLst>
                                            <p:cond delay="0"/>
                                          </p:stCondLst>
                                        </p:cTn>
                                        <p:tgtEl>
                                          <p:spTgt spid="221"/>
                                        </p:tgtEl>
                                        <p:attrNameLst>
                                          <p:attrName>style.visibility</p:attrName>
                                        </p:attrNameLst>
                                      </p:cBhvr>
                                      <p:to>
                                        <p:strVal val="visible"/>
                                      </p:to>
                                    </p:set>
                                    <p:anim calcmode="lin" valueType="num">
                                      <p:cBhvr additive="base">
                                        <p:cTn id="39" dur="500" fill="hold"/>
                                        <p:tgtEl>
                                          <p:spTgt spid="221"/>
                                        </p:tgtEl>
                                        <p:attrNameLst>
                                          <p:attrName>ppt_x</p:attrName>
                                        </p:attrNameLst>
                                      </p:cBhvr>
                                      <p:tavLst>
                                        <p:tav tm="0">
                                          <p:val>
                                            <p:strVal val="#ppt_x"/>
                                          </p:val>
                                        </p:tav>
                                        <p:tav tm="100000">
                                          <p:val>
                                            <p:strVal val="#ppt_x"/>
                                          </p:val>
                                        </p:tav>
                                      </p:tavLst>
                                    </p:anim>
                                    <p:anim calcmode="lin" valueType="num">
                                      <p:cBhvr additive="base">
                                        <p:cTn id="40" dur="500" fill="hold"/>
                                        <p:tgtEl>
                                          <p:spTgt spid="221"/>
                                        </p:tgtEl>
                                        <p:attrNameLst>
                                          <p:attrName>ppt_y</p:attrName>
                                        </p:attrNameLst>
                                      </p:cBhvr>
                                      <p:tavLst>
                                        <p:tav tm="0">
                                          <p:val>
                                            <p:strVal val="1+#ppt_h/2"/>
                                          </p:val>
                                        </p:tav>
                                        <p:tav tm="100000">
                                          <p:val>
                                            <p:strVal val="#ppt_y"/>
                                          </p:val>
                                        </p:tav>
                                      </p:tavLst>
                                    </p:anim>
                                  </p:childTnLst>
                                </p:cTn>
                              </p:par>
                            </p:childTnLst>
                          </p:cTn>
                        </p:par>
                        <p:par>
                          <p:cTn id="41" fill="hold">
                            <p:stCondLst>
                              <p:cond delay="3550"/>
                            </p:stCondLst>
                            <p:childTnLst>
                              <p:par>
                                <p:cTn id="42" presetID="2" presetClass="entr" presetSubtype="4" fill="hold" grpId="0" nodeType="afterEffect">
                                  <p:stCondLst>
                                    <p:cond delay="0"/>
                                  </p:stCondLst>
                                  <p:childTnLst>
                                    <p:set>
                                      <p:cBhvr>
                                        <p:cTn id="43" dur="1" fill="hold">
                                          <p:stCondLst>
                                            <p:cond delay="0"/>
                                          </p:stCondLst>
                                        </p:cTn>
                                        <p:tgtEl>
                                          <p:spTgt spid="222"/>
                                        </p:tgtEl>
                                        <p:attrNameLst>
                                          <p:attrName>style.visibility</p:attrName>
                                        </p:attrNameLst>
                                      </p:cBhvr>
                                      <p:to>
                                        <p:strVal val="visible"/>
                                      </p:to>
                                    </p:set>
                                    <p:anim calcmode="lin" valueType="num">
                                      <p:cBhvr additive="base">
                                        <p:cTn id="44" dur="500" fill="hold"/>
                                        <p:tgtEl>
                                          <p:spTgt spid="222"/>
                                        </p:tgtEl>
                                        <p:attrNameLst>
                                          <p:attrName>ppt_x</p:attrName>
                                        </p:attrNameLst>
                                      </p:cBhvr>
                                      <p:tavLst>
                                        <p:tav tm="0">
                                          <p:val>
                                            <p:strVal val="#ppt_x"/>
                                          </p:val>
                                        </p:tav>
                                        <p:tav tm="100000">
                                          <p:val>
                                            <p:strVal val="#ppt_x"/>
                                          </p:val>
                                        </p:tav>
                                      </p:tavLst>
                                    </p:anim>
                                    <p:anim calcmode="lin" valueType="num">
                                      <p:cBhvr additive="base">
                                        <p:cTn id="45" dur="500" fill="hold"/>
                                        <p:tgtEl>
                                          <p:spTgt spid="222"/>
                                        </p:tgtEl>
                                        <p:attrNameLst>
                                          <p:attrName>ppt_y</p:attrName>
                                        </p:attrNameLst>
                                      </p:cBhvr>
                                      <p:tavLst>
                                        <p:tav tm="0">
                                          <p:val>
                                            <p:strVal val="1+#ppt_h/2"/>
                                          </p:val>
                                        </p:tav>
                                        <p:tav tm="100000">
                                          <p:val>
                                            <p:strVal val="#ppt_y"/>
                                          </p:val>
                                        </p:tav>
                                      </p:tavLst>
                                    </p:anim>
                                  </p:childTnLst>
                                </p:cTn>
                              </p:par>
                            </p:childTnLst>
                          </p:cTn>
                        </p:par>
                        <p:par>
                          <p:cTn id="46" fill="hold">
                            <p:stCondLst>
                              <p:cond delay="4050"/>
                            </p:stCondLst>
                            <p:childTnLst>
                              <p:par>
                                <p:cTn id="47" presetID="2" presetClass="entr" presetSubtype="4" fill="hold" nodeType="afterEffect">
                                  <p:stCondLst>
                                    <p:cond delay="0"/>
                                  </p:stCondLst>
                                  <p:childTnLst>
                                    <p:set>
                                      <p:cBhvr>
                                        <p:cTn id="48" dur="1" fill="hold">
                                          <p:stCondLst>
                                            <p:cond delay="0"/>
                                          </p:stCondLst>
                                        </p:cTn>
                                        <p:tgtEl>
                                          <p:spTgt spid="218"/>
                                        </p:tgtEl>
                                        <p:attrNameLst>
                                          <p:attrName>style.visibility</p:attrName>
                                        </p:attrNameLst>
                                      </p:cBhvr>
                                      <p:to>
                                        <p:strVal val="visible"/>
                                      </p:to>
                                    </p:set>
                                    <p:anim calcmode="lin" valueType="num">
                                      <p:cBhvr additive="base">
                                        <p:cTn id="49" dur="500" fill="hold"/>
                                        <p:tgtEl>
                                          <p:spTgt spid="218"/>
                                        </p:tgtEl>
                                        <p:attrNameLst>
                                          <p:attrName>ppt_x</p:attrName>
                                        </p:attrNameLst>
                                      </p:cBhvr>
                                      <p:tavLst>
                                        <p:tav tm="0">
                                          <p:val>
                                            <p:strVal val="#ppt_x"/>
                                          </p:val>
                                        </p:tav>
                                        <p:tav tm="100000">
                                          <p:val>
                                            <p:strVal val="#ppt_x"/>
                                          </p:val>
                                        </p:tav>
                                      </p:tavLst>
                                    </p:anim>
                                    <p:anim calcmode="lin" valueType="num">
                                      <p:cBhvr additive="base">
                                        <p:cTn id="50"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0" grpId="0"/>
      <p:bldP spid="221" grpId="0" animBg="1"/>
      <p:bldP spid="222" grpId="0"/>
      <p:bldP spid="2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8871" y="2888875"/>
            <a:ext cx="1202531" cy="1202531"/>
            <a:chOff x="4420032" y="1854736"/>
            <a:chExt cx="1603375" cy="1603375"/>
          </a:xfrm>
          <a:solidFill>
            <a:srgbClr val="1B4367"/>
          </a:solidFill>
        </p:grpSpPr>
        <p:sp>
          <p:nvSpPr>
            <p:cNvPr id="20486" name="Rectangle 5"/>
            <p:cNvSpPr/>
            <p:nvPr/>
          </p:nvSpPr>
          <p:spPr>
            <a:xfrm>
              <a:off x="4420032" y="1854736"/>
              <a:ext cx="1603375"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0489" name="Freeform 132"/>
            <p:cNvSpPr>
              <a:spLocks noEditPoints="1"/>
            </p:cNvSpPr>
            <p:nvPr/>
          </p:nvSpPr>
          <p:spPr>
            <a:xfrm>
              <a:off x="4971860" y="2268369"/>
              <a:ext cx="497814" cy="691654"/>
            </a:xfrm>
            <a:custGeom>
              <a:avLst/>
              <a:gdLst/>
              <a:ahLst/>
              <a:cxnLst>
                <a:cxn ang="0">
                  <a:pos x="69148" y="0"/>
                </a:cxn>
                <a:cxn ang="0">
                  <a:pos x="69148" y="0"/>
                </a:cxn>
                <a:cxn ang="0">
                  <a:pos x="69148" y="48617"/>
                </a:cxn>
                <a:cxn ang="0">
                  <a:pos x="69148" y="70611"/>
                </a:cxn>
                <a:cxn ang="0">
                  <a:pos x="47251" y="70611"/>
                </a:cxn>
                <a:cxn ang="0">
                  <a:pos x="0" y="70611"/>
                </a:cxn>
                <a:cxn ang="0">
                  <a:pos x="0" y="333375"/>
                </a:cxn>
                <a:cxn ang="0">
                  <a:pos x="239712" y="333375"/>
                </a:cxn>
                <a:cxn ang="0">
                  <a:pos x="239712" y="0"/>
                </a:cxn>
                <a:cxn ang="0">
                  <a:pos x="69148" y="0"/>
                </a:cxn>
                <a:cxn ang="0">
                  <a:pos x="187851" y="193311"/>
                </a:cxn>
                <a:cxn ang="0">
                  <a:pos x="154430" y="193311"/>
                </a:cxn>
                <a:cxn ang="0">
                  <a:pos x="140600" y="193311"/>
                </a:cxn>
                <a:cxn ang="0">
                  <a:pos x="140600" y="266237"/>
                </a:cxn>
                <a:cxn ang="0">
                  <a:pos x="127923" y="278970"/>
                </a:cxn>
                <a:cxn ang="0">
                  <a:pos x="111789" y="278970"/>
                </a:cxn>
                <a:cxn ang="0">
                  <a:pos x="99112" y="266237"/>
                </a:cxn>
                <a:cxn ang="0">
                  <a:pos x="99112" y="193311"/>
                </a:cxn>
                <a:cxn ang="0">
                  <a:pos x="85282" y="193311"/>
                </a:cxn>
                <a:cxn ang="0">
                  <a:pos x="51861" y="193311"/>
                </a:cxn>
                <a:cxn ang="0">
                  <a:pos x="46098" y="182893"/>
                </a:cxn>
                <a:cxn ang="0">
                  <a:pos x="111789" y="105337"/>
                </a:cxn>
                <a:cxn ang="0">
                  <a:pos x="127923" y="105337"/>
                </a:cxn>
                <a:cxn ang="0">
                  <a:pos x="192461" y="182893"/>
                </a:cxn>
                <a:cxn ang="0">
                  <a:pos x="187851" y="193311"/>
                </a:cxn>
              </a:cxnLst>
              <a:rect l="0" t="0" r="0" b="0"/>
              <a:pathLst>
                <a:path w="208" h="288">
                  <a:moveTo>
                    <a:pt x="60" y="0"/>
                  </a:moveTo>
                  <a:cubicBezTo>
                    <a:pt x="60" y="0"/>
                    <a:pt x="60" y="0"/>
                    <a:pt x="60" y="0"/>
                  </a:cubicBezTo>
                  <a:cubicBezTo>
                    <a:pt x="60" y="42"/>
                    <a:pt x="60" y="42"/>
                    <a:pt x="60" y="42"/>
                  </a:cubicBezTo>
                  <a:cubicBezTo>
                    <a:pt x="60" y="61"/>
                    <a:pt x="60" y="61"/>
                    <a:pt x="60" y="61"/>
                  </a:cubicBezTo>
                  <a:cubicBezTo>
                    <a:pt x="41" y="61"/>
                    <a:pt x="41" y="61"/>
                    <a:pt x="41" y="61"/>
                  </a:cubicBezTo>
                  <a:cubicBezTo>
                    <a:pt x="0" y="61"/>
                    <a:pt x="0" y="61"/>
                    <a:pt x="0" y="61"/>
                  </a:cubicBezTo>
                  <a:cubicBezTo>
                    <a:pt x="0" y="288"/>
                    <a:pt x="0" y="288"/>
                    <a:pt x="0" y="288"/>
                  </a:cubicBezTo>
                  <a:cubicBezTo>
                    <a:pt x="208" y="288"/>
                    <a:pt x="208" y="288"/>
                    <a:pt x="208" y="288"/>
                  </a:cubicBezTo>
                  <a:cubicBezTo>
                    <a:pt x="208" y="0"/>
                    <a:pt x="208" y="0"/>
                    <a:pt x="208" y="0"/>
                  </a:cubicBezTo>
                  <a:lnTo>
                    <a:pt x="60" y="0"/>
                  </a:lnTo>
                  <a:close/>
                  <a:moveTo>
                    <a:pt x="163" y="167"/>
                  </a:moveTo>
                  <a:cubicBezTo>
                    <a:pt x="134" y="167"/>
                    <a:pt x="134" y="167"/>
                    <a:pt x="134" y="167"/>
                  </a:cubicBezTo>
                  <a:cubicBezTo>
                    <a:pt x="131" y="167"/>
                    <a:pt x="126" y="167"/>
                    <a:pt x="122" y="167"/>
                  </a:cubicBezTo>
                  <a:cubicBezTo>
                    <a:pt x="122" y="230"/>
                    <a:pt x="122" y="230"/>
                    <a:pt x="122" y="230"/>
                  </a:cubicBezTo>
                  <a:cubicBezTo>
                    <a:pt x="122" y="236"/>
                    <a:pt x="117" y="241"/>
                    <a:pt x="111" y="241"/>
                  </a:cubicBezTo>
                  <a:cubicBezTo>
                    <a:pt x="97" y="241"/>
                    <a:pt x="97" y="241"/>
                    <a:pt x="97" y="241"/>
                  </a:cubicBezTo>
                  <a:cubicBezTo>
                    <a:pt x="91" y="241"/>
                    <a:pt x="86" y="236"/>
                    <a:pt x="86" y="230"/>
                  </a:cubicBezTo>
                  <a:cubicBezTo>
                    <a:pt x="86" y="167"/>
                    <a:pt x="86" y="167"/>
                    <a:pt x="86" y="167"/>
                  </a:cubicBezTo>
                  <a:cubicBezTo>
                    <a:pt x="81" y="167"/>
                    <a:pt x="77" y="167"/>
                    <a:pt x="74" y="167"/>
                  </a:cubicBezTo>
                  <a:cubicBezTo>
                    <a:pt x="45" y="167"/>
                    <a:pt x="45" y="167"/>
                    <a:pt x="45" y="167"/>
                  </a:cubicBezTo>
                  <a:cubicBezTo>
                    <a:pt x="38" y="167"/>
                    <a:pt x="36" y="163"/>
                    <a:pt x="40" y="158"/>
                  </a:cubicBezTo>
                  <a:cubicBezTo>
                    <a:pt x="97" y="91"/>
                    <a:pt x="97" y="91"/>
                    <a:pt x="97" y="91"/>
                  </a:cubicBezTo>
                  <a:cubicBezTo>
                    <a:pt x="101" y="86"/>
                    <a:pt x="107" y="86"/>
                    <a:pt x="111" y="91"/>
                  </a:cubicBezTo>
                  <a:cubicBezTo>
                    <a:pt x="167" y="158"/>
                    <a:pt x="167" y="158"/>
                    <a:pt x="167" y="158"/>
                  </a:cubicBezTo>
                  <a:cubicBezTo>
                    <a:pt x="172" y="163"/>
                    <a:pt x="170" y="167"/>
                    <a:pt x="163" y="167"/>
                  </a:cubicBezTo>
                  <a:close/>
                </a:path>
              </a:pathLst>
            </a:custGeom>
            <a:solidFill>
              <a:schemeClr val="bg1"/>
            </a:solidFill>
            <a:ln w="9525">
              <a:noFill/>
            </a:ln>
          </p:spPr>
          <p:txBody>
            <a:bodyPr/>
            <a:lstStyle/>
            <a:p>
              <a:endParaRPr lang="zh-CN" altLang="en-US">
                <a:cs typeface="+mn-ea"/>
                <a:sym typeface="+mn-lt"/>
              </a:endParaRPr>
            </a:p>
          </p:txBody>
        </p:sp>
      </p:grpSp>
      <p:grpSp>
        <p:nvGrpSpPr>
          <p:cNvPr id="7" name="组合 6"/>
          <p:cNvGrpSpPr/>
          <p:nvPr/>
        </p:nvGrpSpPr>
        <p:grpSpPr>
          <a:xfrm>
            <a:off x="824718" y="1120238"/>
            <a:ext cx="1202531" cy="1202531"/>
            <a:chOff x="2361414" y="1854735"/>
            <a:chExt cx="1603375" cy="1603375"/>
          </a:xfrm>
          <a:solidFill>
            <a:srgbClr val="1B4367"/>
          </a:solidFill>
        </p:grpSpPr>
        <p:sp>
          <p:nvSpPr>
            <p:cNvPr id="20485" name="Rectangle 3"/>
            <p:cNvSpPr/>
            <p:nvPr/>
          </p:nvSpPr>
          <p:spPr>
            <a:xfrm>
              <a:off x="2361414" y="1854735"/>
              <a:ext cx="1603375"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0490" name="Freeform 220"/>
            <p:cNvSpPr/>
            <p:nvPr/>
          </p:nvSpPr>
          <p:spPr>
            <a:xfrm>
              <a:off x="2770383" y="2305455"/>
              <a:ext cx="796515" cy="594623"/>
            </a:xfrm>
            <a:custGeom>
              <a:avLst/>
              <a:gdLst/>
              <a:ahLst/>
              <a:cxnLst>
                <a:cxn ang="0">
                  <a:pos x="384421" y="282893"/>
                </a:cxn>
                <a:cxn ang="0">
                  <a:pos x="384421" y="0"/>
                </a:cxn>
                <a:cxn ang="0">
                  <a:pos x="299800" y="0"/>
                </a:cxn>
                <a:cxn ang="0">
                  <a:pos x="299800" y="282893"/>
                </a:cxn>
                <a:cxn ang="0">
                  <a:pos x="251445" y="282893"/>
                </a:cxn>
                <a:cxn ang="0">
                  <a:pos x="251445" y="174088"/>
                </a:cxn>
                <a:cxn ang="0">
                  <a:pos x="166824" y="174088"/>
                </a:cxn>
                <a:cxn ang="0">
                  <a:pos x="166824" y="282893"/>
                </a:cxn>
                <a:cxn ang="0">
                  <a:pos x="120887" y="282893"/>
                </a:cxn>
                <a:cxn ang="0">
                  <a:pos x="120887" y="77372"/>
                </a:cxn>
                <a:cxn ang="0">
                  <a:pos x="36266" y="77372"/>
                </a:cxn>
                <a:cxn ang="0">
                  <a:pos x="36266" y="282893"/>
                </a:cxn>
                <a:cxn ang="0">
                  <a:pos x="0" y="282893"/>
                </a:cxn>
                <a:cxn ang="0">
                  <a:pos x="0" y="314325"/>
                </a:cxn>
                <a:cxn ang="0">
                  <a:pos x="420687" y="314325"/>
                </a:cxn>
                <a:cxn ang="0">
                  <a:pos x="420687" y="282893"/>
                </a:cxn>
                <a:cxn ang="0">
                  <a:pos x="384421" y="282893"/>
                </a:cxn>
              </a:cxnLst>
              <a:rect l="0" t="0" r="0" b="0"/>
              <a:pathLst>
                <a:path w="174" h="130">
                  <a:moveTo>
                    <a:pt x="159" y="117"/>
                  </a:moveTo>
                  <a:lnTo>
                    <a:pt x="159" y="0"/>
                  </a:lnTo>
                  <a:lnTo>
                    <a:pt x="124" y="0"/>
                  </a:lnTo>
                  <a:lnTo>
                    <a:pt x="124" y="117"/>
                  </a:lnTo>
                  <a:lnTo>
                    <a:pt x="104" y="117"/>
                  </a:lnTo>
                  <a:lnTo>
                    <a:pt x="104" y="72"/>
                  </a:lnTo>
                  <a:lnTo>
                    <a:pt x="69" y="72"/>
                  </a:lnTo>
                  <a:lnTo>
                    <a:pt x="69" y="117"/>
                  </a:lnTo>
                  <a:lnTo>
                    <a:pt x="50" y="117"/>
                  </a:lnTo>
                  <a:lnTo>
                    <a:pt x="50" y="32"/>
                  </a:lnTo>
                  <a:lnTo>
                    <a:pt x="15" y="32"/>
                  </a:lnTo>
                  <a:lnTo>
                    <a:pt x="15" y="117"/>
                  </a:lnTo>
                  <a:lnTo>
                    <a:pt x="0" y="117"/>
                  </a:lnTo>
                  <a:lnTo>
                    <a:pt x="0" y="130"/>
                  </a:lnTo>
                  <a:lnTo>
                    <a:pt x="174" y="130"/>
                  </a:lnTo>
                  <a:lnTo>
                    <a:pt x="174" y="117"/>
                  </a:lnTo>
                  <a:lnTo>
                    <a:pt x="159" y="117"/>
                  </a:lnTo>
                  <a:close/>
                </a:path>
              </a:pathLst>
            </a:custGeom>
            <a:solidFill>
              <a:schemeClr val="bg1"/>
            </a:solidFill>
            <a:ln w="9525">
              <a:noFill/>
            </a:ln>
          </p:spPr>
          <p:txBody>
            <a:bodyPr/>
            <a:lstStyle/>
            <a:p>
              <a:endParaRPr lang="zh-CN" altLang="en-US">
                <a:cs typeface="+mn-ea"/>
                <a:sym typeface="+mn-lt"/>
              </a:endParaRPr>
            </a:p>
          </p:txBody>
        </p:sp>
      </p:grpSp>
      <p:grpSp>
        <p:nvGrpSpPr>
          <p:cNvPr id="2" name="组合 1"/>
          <p:cNvGrpSpPr/>
          <p:nvPr/>
        </p:nvGrpSpPr>
        <p:grpSpPr>
          <a:xfrm>
            <a:off x="4765723" y="2888875"/>
            <a:ext cx="1181100" cy="1202531"/>
            <a:chOff x="8565208" y="1856641"/>
            <a:chExt cx="1574800" cy="1603375"/>
          </a:xfrm>
          <a:solidFill>
            <a:srgbClr val="1B4367"/>
          </a:solidFill>
        </p:grpSpPr>
        <p:sp>
          <p:nvSpPr>
            <p:cNvPr id="20488" name="Rectangle 7"/>
            <p:cNvSpPr/>
            <p:nvPr/>
          </p:nvSpPr>
          <p:spPr>
            <a:xfrm>
              <a:off x="8565208" y="1856641"/>
              <a:ext cx="1574800"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0492" name="Freeform 289"/>
            <p:cNvSpPr>
              <a:spLocks noEditPoints="1"/>
            </p:cNvSpPr>
            <p:nvPr/>
          </p:nvSpPr>
          <p:spPr>
            <a:xfrm>
              <a:off x="9100279" y="2382692"/>
              <a:ext cx="557770" cy="565878"/>
            </a:xfrm>
            <a:custGeom>
              <a:avLst/>
              <a:gdLst/>
              <a:ahLst/>
              <a:cxnLst>
                <a:cxn ang="0">
                  <a:pos x="244146" y="20836"/>
                </a:cxn>
                <a:cxn ang="0">
                  <a:pos x="163149" y="0"/>
                </a:cxn>
                <a:cxn ang="0">
                  <a:pos x="0" y="0"/>
                </a:cxn>
                <a:cxn ang="0">
                  <a:pos x="0" y="77556"/>
                </a:cxn>
                <a:cxn ang="0">
                  <a:pos x="161992" y="77556"/>
                </a:cxn>
                <a:cxn ang="0">
                  <a:pos x="208276" y="90289"/>
                </a:cxn>
                <a:cxn ang="0">
                  <a:pos x="251088" y="167845"/>
                </a:cxn>
                <a:cxn ang="0">
                  <a:pos x="210590" y="243086"/>
                </a:cxn>
                <a:cxn ang="0">
                  <a:pos x="161992" y="255819"/>
                </a:cxn>
                <a:cxn ang="0">
                  <a:pos x="0" y="255819"/>
                </a:cxn>
                <a:cxn ang="0">
                  <a:pos x="0" y="333375"/>
                </a:cxn>
                <a:cxn ang="0">
                  <a:pos x="161992" y="333375"/>
                </a:cxn>
                <a:cxn ang="0">
                  <a:pos x="242988" y="313697"/>
                </a:cxn>
                <a:cxn ang="0">
                  <a:pos x="328613" y="167845"/>
                </a:cxn>
                <a:cxn ang="0">
                  <a:pos x="244146" y="20836"/>
                </a:cxn>
                <a:cxn ang="0">
                  <a:pos x="60169" y="57878"/>
                </a:cxn>
                <a:cxn ang="0">
                  <a:pos x="21985" y="57878"/>
                </a:cxn>
                <a:cxn ang="0">
                  <a:pos x="21985" y="19678"/>
                </a:cxn>
                <a:cxn ang="0">
                  <a:pos x="60169" y="19678"/>
                </a:cxn>
                <a:cxn ang="0">
                  <a:pos x="60169" y="57878"/>
                </a:cxn>
                <a:cxn ang="0">
                  <a:pos x="60169" y="314854"/>
                </a:cxn>
                <a:cxn ang="0">
                  <a:pos x="21985" y="314854"/>
                </a:cxn>
                <a:cxn ang="0">
                  <a:pos x="21985" y="275497"/>
                </a:cxn>
                <a:cxn ang="0">
                  <a:pos x="60169" y="275497"/>
                </a:cxn>
                <a:cxn ang="0">
                  <a:pos x="60169" y="314854"/>
                </a:cxn>
              </a:cxnLst>
              <a:rect l="0" t="0" r="0" b="0"/>
              <a:pathLst>
                <a:path w="284" h="288">
                  <a:moveTo>
                    <a:pt x="211" y="18"/>
                  </a:moveTo>
                  <a:cubicBezTo>
                    <a:pt x="177" y="1"/>
                    <a:pt x="144" y="0"/>
                    <a:pt x="141" y="0"/>
                  </a:cubicBezTo>
                  <a:cubicBezTo>
                    <a:pt x="0" y="0"/>
                    <a:pt x="0" y="0"/>
                    <a:pt x="0" y="0"/>
                  </a:cubicBezTo>
                  <a:cubicBezTo>
                    <a:pt x="0" y="67"/>
                    <a:pt x="0" y="67"/>
                    <a:pt x="0" y="67"/>
                  </a:cubicBezTo>
                  <a:cubicBezTo>
                    <a:pt x="140" y="67"/>
                    <a:pt x="140" y="67"/>
                    <a:pt x="140" y="67"/>
                  </a:cubicBezTo>
                  <a:cubicBezTo>
                    <a:pt x="141" y="67"/>
                    <a:pt x="161" y="68"/>
                    <a:pt x="180" y="78"/>
                  </a:cubicBezTo>
                  <a:cubicBezTo>
                    <a:pt x="205" y="91"/>
                    <a:pt x="217" y="112"/>
                    <a:pt x="217" y="145"/>
                  </a:cubicBezTo>
                  <a:cubicBezTo>
                    <a:pt x="217" y="177"/>
                    <a:pt x="206" y="198"/>
                    <a:pt x="182" y="210"/>
                  </a:cubicBezTo>
                  <a:cubicBezTo>
                    <a:pt x="162" y="221"/>
                    <a:pt x="140" y="221"/>
                    <a:pt x="140" y="221"/>
                  </a:cubicBezTo>
                  <a:cubicBezTo>
                    <a:pt x="0" y="221"/>
                    <a:pt x="0" y="221"/>
                    <a:pt x="0" y="221"/>
                  </a:cubicBezTo>
                  <a:cubicBezTo>
                    <a:pt x="0" y="288"/>
                    <a:pt x="0" y="288"/>
                    <a:pt x="0" y="288"/>
                  </a:cubicBezTo>
                  <a:cubicBezTo>
                    <a:pt x="140" y="288"/>
                    <a:pt x="140" y="288"/>
                    <a:pt x="140" y="288"/>
                  </a:cubicBezTo>
                  <a:cubicBezTo>
                    <a:pt x="144" y="288"/>
                    <a:pt x="177" y="288"/>
                    <a:pt x="210" y="271"/>
                  </a:cubicBezTo>
                  <a:cubicBezTo>
                    <a:pt x="258" y="247"/>
                    <a:pt x="284" y="203"/>
                    <a:pt x="284" y="145"/>
                  </a:cubicBezTo>
                  <a:cubicBezTo>
                    <a:pt x="284" y="87"/>
                    <a:pt x="258" y="42"/>
                    <a:pt x="211" y="18"/>
                  </a:cubicBezTo>
                  <a:close/>
                  <a:moveTo>
                    <a:pt x="52" y="50"/>
                  </a:moveTo>
                  <a:cubicBezTo>
                    <a:pt x="19" y="50"/>
                    <a:pt x="19" y="50"/>
                    <a:pt x="19" y="50"/>
                  </a:cubicBezTo>
                  <a:cubicBezTo>
                    <a:pt x="19" y="17"/>
                    <a:pt x="19" y="17"/>
                    <a:pt x="19" y="17"/>
                  </a:cubicBezTo>
                  <a:cubicBezTo>
                    <a:pt x="52" y="17"/>
                    <a:pt x="52" y="17"/>
                    <a:pt x="52" y="17"/>
                  </a:cubicBezTo>
                  <a:lnTo>
                    <a:pt x="52" y="50"/>
                  </a:lnTo>
                  <a:close/>
                  <a:moveTo>
                    <a:pt x="52" y="272"/>
                  </a:moveTo>
                  <a:cubicBezTo>
                    <a:pt x="19" y="272"/>
                    <a:pt x="19" y="272"/>
                    <a:pt x="19" y="272"/>
                  </a:cubicBezTo>
                  <a:cubicBezTo>
                    <a:pt x="19" y="238"/>
                    <a:pt x="19" y="238"/>
                    <a:pt x="19" y="238"/>
                  </a:cubicBezTo>
                  <a:cubicBezTo>
                    <a:pt x="52" y="238"/>
                    <a:pt x="52" y="238"/>
                    <a:pt x="52" y="238"/>
                  </a:cubicBezTo>
                  <a:lnTo>
                    <a:pt x="52" y="272"/>
                  </a:lnTo>
                  <a:close/>
                </a:path>
              </a:pathLst>
            </a:custGeom>
            <a:solidFill>
              <a:schemeClr val="bg1"/>
            </a:solidFill>
            <a:ln w="9525">
              <a:noFill/>
            </a:ln>
          </p:spPr>
          <p:txBody>
            <a:bodyPr/>
            <a:lstStyle/>
            <a:p>
              <a:endParaRPr lang="zh-CN" altLang="en-US">
                <a:cs typeface="+mn-ea"/>
                <a:sym typeface="+mn-lt"/>
              </a:endParaRPr>
            </a:p>
          </p:txBody>
        </p:sp>
      </p:grpSp>
      <p:sp>
        <p:nvSpPr>
          <p:cNvPr id="20493" name="TextBox 13"/>
          <p:cNvSpPr txBox="1"/>
          <p:nvPr/>
        </p:nvSpPr>
        <p:spPr>
          <a:xfrm>
            <a:off x="2151948" y="1065054"/>
            <a:ext cx="1401112"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数据输入</a:t>
            </a:r>
          </a:p>
        </p:txBody>
      </p:sp>
      <p:sp>
        <p:nvSpPr>
          <p:cNvPr id="20494" name="TextBox 13"/>
          <p:cNvSpPr txBox="1"/>
          <p:nvPr/>
        </p:nvSpPr>
        <p:spPr>
          <a:xfrm>
            <a:off x="2151948" y="1340128"/>
            <a:ext cx="2157202" cy="338554"/>
          </a:xfrm>
          <a:prstGeom prst="rect">
            <a:avLst/>
          </a:prstGeom>
          <a:noFill/>
          <a:ln w="9525">
            <a:noFill/>
            <a:miter/>
          </a:ln>
        </p:spPr>
        <p:txBody>
          <a:bodyPr wrap="square" lIns="0" tIns="0" rIns="0" bIns="0">
            <a:spAutoFit/>
          </a:bodyPr>
          <a:lstStyle/>
          <a:p>
            <a:r>
              <a:rPr lang="zh-CN" altLang="en-US" sz="1100" dirty="0">
                <a:solidFill>
                  <a:schemeClr val="tx1">
                    <a:lumMod val="75000"/>
                    <a:lumOff val="25000"/>
                  </a:schemeClr>
                </a:solidFill>
                <a:cs typeface="+mn-ea"/>
                <a:sym typeface="+mn-lt"/>
              </a:rPr>
              <a:t>系统使用者上传其掌握的用户间信息，上传至服务器。</a:t>
            </a: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匿名保护原型系统</a:t>
            </a:r>
          </a:p>
        </p:txBody>
      </p:sp>
      <p:grpSp>
        <p:nvGrpSpPr>
          <p:cNvPr id="4" name="组合 3"/>
          <p:cNvGrpSpPr/>
          <p:nvPr/>
        </p:nvGrpSpPr>
        <p:grpSpPr>
          <a:xfrm>
            <a:off x="4755722" y="1121666"/>
            <a:ext cx="1201103" cy="1202531"/>
            <a:chOff x="4856202" y="1222146"/>
            <a:chExt cx="1201103" cy="1202531"/>
          </a:xfrm>
          <a:solidFill>
            <a:srgbClr val="1B4367"/>
          </a:solidFill>
        </p:grpSpPr>
        <p:sp>
          <p:nvSpPr>
            <p:cNvPr id="20487" name="Rectangle 6"/>
            <p:cNvSpPr/>
            <p:nvPr/>
          </p:nvSpPr>
          <p:spPr>
            <a:xfrm>
              <a:off x="4856202" y="1222146"/>
              <a:ext cx="1201103" cy="1202531"/>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5" name="KSO_Shape"/>
            <p:cNvSpPr>
              <a:spLocks/>
            </p:cNvSpPr>
            <p:nvPr/>
          </p:nvSpPr>
          <p:spPr bwMode="auto">
            <a:xfrm>
              <a:off x="5275038" y="1500840"/>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9" name="TextBox 13"/>
          <p:cNvSpPr txBox="1"/>
          <p:nvPr/>
        </p:nvSpPr>
        <p:spPr>
          <a:xfrm>
            <a:off x="6131100" y="1065054"/>
            <a:ext cx="1401112"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数据加密</a:t>
            </a:r>
          </a:p>
        </p:txBody>
      </p:sp>
      <p:sp>
        <p:nvSpPr>
          <p:cNvPr id="30" name="TextBox 13"/>
          <p:cNvSpPr txBox="1"/>
          <p:nvPr/>
        </p:nvSpPr>
        <p:spPr>
          <a:xfrm>
            <a:off x="6131100" y="1340128"/>
            <a:ext cx="2157202" cy="559512"/>
          </a:xfrm>
          <a:prstGeom prst="rect">
            <a:avLst/>
          </a:prstGeom>
          <a:noFill/>
          <a:ln w="9525">
            <a:noFill/>
            <a:miter/>
          </a:ln>
        </p:spPr>
        <p:txBody>
          <a:bodyPr wrap="square" lIns="0" tIns="0" rIns="0" bIns="0">
            <a:spAutoFit/>
          </a:bodyPr>
          <a:lstStyle/>
          <a:p>
            <a:pPr>
              <a:lnSpc>
                <a:spcPts val="1500"/>
              </a:lnSpc>
            </a:pPr>
            <a:r>
              <a:rPr lang="zh-CN" altLang="en-US" sz="1100" dirty="0">
                <a:solidFill>
                  <a:schemeClr val="tx1">
                    <a:lumMod val="75000"/>
                    <a:lumOff val="25000"/>
                  </a:schemeClr>
                </a:solidFill>
                <a:cs typeface="+mn-ea"/>
                <a:sym typeface="+mn-lt"/>
              </a:rPr>
              <a:t>系统使用者根据其期望的保护程度输入隐私预算，作为匿名保护原型系统的控制参数。</a:t>
            </a:r>
          </a:p>
        </p:txBody>
      </p:sp>
      <p:sp>
        <p:nvSpPr>
          <p:cNvPr id="31" name="TextBox 13"/>
          <p:cNvSpPr txBox="1"/>
          <p:nvPr/>
        </p:nvSpPr>
        <p:spPr>
          <a:xfrm>
            <a:off x="2151948" y="2828587"/>
            <a:ext cx="1401112"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效果监测</a:t>
            </a:r>
          </a:p>
        </p:txBody>
      </p:sp>
      <p:sp>
        <p:nvSpPr>
          <p:cNvPr id="32" name="TextBox 13"/>
          <p:cNvSpPr txBox="1"/>
          <p:nvPr/>
        </p:nvSpPr>
        <p:spPr>
          <a:xfrm>
            <a:off x="2151948" y="3103661"/>
            <a:ext cx="2157202" cy="367152"/>
          </a:xfrm>
          <a:prstGeom prst="rect">
            <a:avLst/>
          </a:prstGeom>
          <a:noFill/>
          <a:ln w="9525">
            <a:noFill/>
            <a:miter/>
          </a:ln>
        </p:spPr>
        <p:txBody>
          <a:bodyPr wrap="square" lIns="0" tIns="0" rIns="0" bIns="0">
            <a:spAutoFit/>
          </a:bodyPr>
          <a:lstStyle/>
          <a:p>
            <a:pPr>
              <a:lnSpc>
                <a:spcPts val="1500"/>
              </a:lnSpc>
            </a:pPr>
            <a:r>
              <a:rPr lang="zh-CN" altLang="en-US" sz="1100" dirty="0">
                <a:solidFill>
                  <a:schemeClr val="tx1">
                    <a:lumMod val="75000"/>
                    <a:lumOff val="25000"/>
                  </a:schemeClr>
                </a:solidFill>
                <a:cs typeface="+mn-ea"/>
                <a:sym typeface="+mn-lt"/>
              </a:rPr>
              <a:t>匿名保护原型系统呈现经处理后社交网络图属性，以供参考。</a:t>
            </a:r>
          </a:p>
        </p:txBody>
      </p:sp>
      <p:sp>
        <p:nvSpPr>
          <p:cNvPr id="33" name="TextBox 13"/>
          <p:cNvSpPr txBox="1"/>
          <p:nvPr/>
        </p:nvSpPr>
        <p:spPr>
          <a:xfrm>
            <a:off x="6131100" y="2828587"/>
            <a:ext cx="1401112"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数据发布</a:t>
            </a:r>
          </a:p>
        </p:txBody>
      </p:sp>
      <p:sp>
        <p:nvSpPr>
          <p:cNvPr id="34" name="TextBox 13"/>
          <p:cNvSpPr txBox="1"/>
          <p:nvPr/>
        </p:nvSpPr>
        <p:spPr>
          <a:xfrm>
            <a:off x="6131100" y="3103661"/>
            <a:ext cx="2157202" cy="562590"/>
          </a:xfrm>
          <a:prstGeom prst="rect">
            <a:avLst/>
          </a:prstGeom>
          <a:noFill/>
          <a:ln w="9525">
            <a:noFill/>
            <a:miter/>
          </a:ln>
        </p:spPr>
        <p:txBody>
          <a:bodyPr wrap="square" lIns="0" tIns="0" rIns="0" bIns="0">
            <a:spAutoFit/>
          </a:bodyPr>
          <a:lstStyle/>
          <a:p>
            <a:pPr>
              <a:lnSpc>
                <a:spcPts val="1500"/>
              </a:lnSpc>
            </a:pPr>
            <a:r>
              <a:rPr lang="zh-CN" altLang="en-US" sz="1100" dirty="0">
                <a:solidFill>
                  <a:schemeClr val="tx1">
                    <a:lumMod val="75000"/>
                    <a:lumOff val="25000"/>
                  </a:schemeClr>
                </a:solidFill>
                <a:cs typeface="+mn-ea"/>
                <a:sym typeface="+mn-lt"/>
              </a:rPr>
              <a:t>匿名保护原型系统返回经过匿名扰动过后的社交网络关系图给系统使用者。</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300"/>
                                        <p:tgtEl>
                                          <p:spTgt spid="26"/>
                                        </p:tgtEl>
                                      </p:cBhvr>
                                    </p:animEffect>
                                  </p:childTnLst>
                                </p:cTn>
                              </p:par>
                            </p:childTnLst>
                          </p:cTn>
                        </p:par>
                        <p:par>
                          <p:cTn id="16" fill="hold">
                            <p:stCondLst>
                              <p:cond delay="115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1650"/>
                            </p:stCondLst>
                            <p:childTnLst>
                              <p:par>
                                <p:cTn id="22" presetID="42" presetClass="entr" presetSubtype="0" fill="hold" grpId="0" nodeType="afterEffect">
                                  <p:stCondLst>
                                    <p:cond delay="0"/>
                                  </p:stCondLst>
                                  <p:childTnLst>
                                    <p:set>
                                      <p:cBhvr>
                                        <p:cTn id="23" dur="1" fill="hold">
                                          <p:stCondLst>
                                            <p:cond delay="0"/>
                                          </p:stCondLst>
                                        </p:cTn>
                                        <p:tgtEl>
                                          <p:spTgt spid="20493"/>
                                        </p:tgtEl>
                                        <p:attrNameLst>
                                          <p:attrName>style.visibility</p:attrName>
                                        </p:attrNameLst>
                                      </p:cBhvr>
                                      <p:to>
                                        <p:strVal val="visible"/>
                                      </p:to>
                                    </p:set>
                                    <p:animEffect transition="in" filter="fade">
                                      <p:cBhvr>
                                        <p:cTn id="24" dur="500"/>
                                        <p:tgtEl>
                                          <p:spTgt spid="20493"/>
                                        </p:tgtEl>
                                      </p:cBhvr>
                                    </p:animEffect>
                                    <p:anim calcmode="lin" valueType="num">
                                      <p:cBhvr>
                                        <p:cTn id="25" dur="500" fill="hold"/>
                                        <p:tgtEl>
                                          <p:spTgt spid="20493"/>
                                        </p:tgtEl>
                                        <p:attrNameLst>
                                          <p:attrName>ppt_x</p:attrName>
                                        </p:attrNameLst>
                                      </p:cBhvr>
                                      <p:tavLst>
                                        <p:tav tm="0">
                                          <p:val>
                                            <p:strVal val="#ppt_x"/>
                                          </p:val>
                                        </p:tav>
                                        <p:tav tm="100000">
                                          <p:val>
                                            <p:strVal val="#ppt_x"/>
                                          </p:val>
                                        </p:tav>
                                      </p:tavLst>
                                    </p:anim>
                                    <p:anim calcmode="lin" valueType="num">
                                      <p:cBhvr>
                                        <p:cTn id="26" dur="500" fill="hold"/>
                                        <p:tgtEl>
                                          <p:spTgt spid="2049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494"/>
                                        </p:tgtEl>
                                        <p:attrNameLst>
                                          <p:attrName>style.visibility</p:attrName>
                                        </p:attrNameLst>
                                      </p:cBhvr>
                                      <p:to>
                                        <p:strVal val="visible"/>
                                      </p:to>
                                    </p:set>
                                    <p:animEffect transition="in" filter="fade">
                                      <p:cBhvr>
                                        <p:cTn id="29" dur="500"/>
                                        <p:tgtEl>
                                          <p:spTgt spid="20494"/>
                                        </p:tgtEl>
                                      </p:cBhvr>
                                    </p:animEffect>
                                    <p:anim calcmode="lin" valueType="num">
                                      <p:cBhvr>
                                        <p:cTn id="30" dur="500" fill="hold"/>
                                        <p:tgtEl>
                                          <p:spTgt spid="20494"/>
                                        </p:tgtEl>
                                        <p:attrNameLst>
                                          <p:attrName>ppt_x</p:attrName>
                                        </p:attrNameLst>
                                      </p:cBhvr>
                                      <p:tavLst>
                                        <p:tav tm="0">
                                          <p:val>
                                            <p:strVal val="#ppt_x"/>
                                          </p:val>
                                        </p:tav>
                                        <p:tav tm="100000">
                                          <p:val>
                                            <p:strVal val="#ppt_x"/>
                                          </p:val>
                                        </p:tav>
                                      </p:tavLst>
                                    </p:anim>
                                    <p:anim calcmode="lin" valueType="num">
                                      <p:cBhvr>
                                        <p:cTn id="31" dur="500" fill="hold"/>
                                        <p:tgtEl>
                                          <p:spTgt spid="20494"/>
                                        </p:tgtEl>
                                        <p:attrNameLst>
                                          <p:attrName>ppt_y</p:attrName>
                                        </p:attrNameLst>
                                      </p:cBhvr>
                                      <p:tavLst>
                                        <p:tav tm="0">
                                          <p:val>
                                            <p:strVal val="#ppt_y+.1"/>
                                          </p:val>
                                        </p:tav>
                                        <p:tav tm="100000">
                                          <p:val>
                                            <p:strVal val="#ppt_y"/>
                                          </p:val>
                                        </p:tav>
                                      </p:tavLst>
                                    </p:anim>
                                  </p:childTnLst>
                                </p:cTn>
                              </p:par>
                            </p:childTnLst>
                          </p:cTn>
                        </p:par>
                        <p:par>
                          <p:cTn id="32" fill="hold">
                            <p:stCondLst>
                              <p:cond delay="2150"/>
                            </p:stCondLst>
                            <p:childTnLst>
                              <p:par>
                                <p:cTn id="33" presetID="53" presetClass="entr" presetSubtype="52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anim calcmode="lin" valueType="num">
                                      <p:cBhvr>
                                        <p:cTn id="38" dur="500" fill="hold"/>
                                        <p:tgtEl>
                                          <p:spTgt spid="4"/>
                                        </p:tgtEl>
                                        <p:attrNameLst>
                                          <p:attrName>ppt_x</p:attrName>
                                        </p:attrNameLst>
                                      </p:cBhvr>
                                      <p:tavLst>
                                        <p:tav tm="0">
                                          <p:val>
                                            <p:fltVal val="0.5"/>
                                          </p:val>
                                        </p:tav>
                                        <p:tav tm="100000">
                                          <p:val>
                                            <p:strVal val="#ppt_x"/>
                                          </p:val>
                                        </p:tav>
                                      </p:tavLst>
                                    </p:anim>
                                    <p:anim calcmode="lin" valueType="num">
                                      <p:cBhvr>
                                        <p:cTn id="39" dur="500" fill="hold"/>
                                        <p:tgtEl>
                                          <p:spTgt spid="4"/>
                                        </p:tgtEl>
                                        <p:attrNameLst>
                                          <p:attrName>ppt_y</p:attrName>
                                        </p:attrNameLst>
                                      </p:cBhvr>
                                      <p:tavLst>
                                        <p:tav tm="0">
                                          <p:val>
                                            <p:fltVal val="0.5"/>
                                          </p:val>
                                        </p:tav>
                                        <p:tav tm="100000">
                                          <p:val>
                                            <p:strVal val="#ppt_y"/>
                                          </p:val>
                                        </p:tav>
                                      </p:tavLst>
                                    </p:anim>
                                  </p:childTnLst>
                                </p:cTn>
                              </p:par>
                            </p:childTnLst>
                          </p:cTn>
                        </p:par>
                        <p:par>
                          <p:cTn id="40" fill="hold">
                            <p:stCondLst>
                              <p:cond delay="2650"/>
                            </p:stCondLst>
                            <p:childTnLst>
                              <p:par>
                                <p:cTn id="41" presetID="42"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anim calcmode="lin" valueType="num">
                                      <p:cBhvr>
                                        <p:cTn id="44" dur="500" fill="hold"/>
                                        <p:tgtEl>
                                          <p:spTgt spid="29"/>
                                        </p:tgtEl>
                                        <p:attrNameLst>
                                          <p:attrName>ppt_x</p:attrName>
                                        </p:attrNameLst>
                                      </p:cBhvr>
                                      <p:tavLst>
                                        <p:tav tm="0">
                                          <p:val>
                                            <p:strVal val="#ppt_x"/>
                                          </p:val>
                                        </p:tav>
                                        <p:tav tm="100000">
                                          <p:val>
                                            <p:strVal val="#ppt_x"/>
                                          </p:val>
                                        </p:tav>
                                      </p:tavLst>
                                    </p:anim>
                                    <p:anim calcmode="lin" valueType="num">
                                      <p:cBhvr>
                                        <p:cTn id="45" dur="500" fill="hold"/>
                                        <p:tgtEl>
                                          <p:spTgt spid="2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anim calcmode="lin" valueType="num">
                                      <p:cBhvr>
                                        <p:cTn id="49" dur="500" fill="hold"/>
                                        <p:tgtEl>
                                          <p:spTgt spid="30"/>
                                        </p:tgtEl>
                                        <p:attrNameLst>
                                          <p:attrName>ppt_x</p:attrName>
                                        </p:attrNameLst>
                                      </p:cBhvr>
                                      <p:tavLst>
                                        <p:tav tm="0">
                                          <p:val>
                                            <p:strVal val="#ppt_x"/>
                                          </p:val>
                                        </p:tav>
                                        <p:tav tm="100000">
                                          <p:val>
                                            <p:strVal val="#ppt_x"/>
                                          </p:val>
                                        </p:tav>
                                      </p:tavLst>
                                    </p:anim>
                                    <p:anim calcmode="lin" valueType="num">
                                      <p:cBhvr>
                                        <p:cTn id="50" dur="500" fill="hold"/>
                                        <p:tgtEl>
                                          <p:spTgt spid="30"/>
                                        </p:tgtEl>
                                        <p:attrNameLst>
                                          <p:attrName>ppt_y</p:attrName>
                                        </p:attrNameLst>
                                      </p:cBhvr>
                                      <p:tavLst>
                                        <p:tav tm="0">
                                          <p:val>
                                            <p:strVal val="#ppt_y+.1"/>
                                          </p:val>
                                        </p:tav>
                                        <p:tav tm="100000">
                                          <p:val>
                                            <p:strVal val="#ppt_y"/>
                                          </p:val>
                                        </p:tav>
                                      </p:tavLst>
                                    </p:anim>
                                  </p:childTnLst>
                                </p:cTn>
                              </p:par>
                            </p:childTnLst>
                          </p:cTn>
                        </p:par>
                        <p:par>
                          <p:cTn id="51" fill="hold">
                            <p:stCondLst>
                              <p:cond delay="3150"/>
                            </p:stCondLst>
                            <p:childTnLst>
                              <p:par>
                                <p:cTn id="52" presetID="53" presetClass="entr" presetSubtype="528"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anim calcmode="lin" valueType="num">
                                      <p:cBhvr>
                                        <p:cTn id="57" dur="500" fill="hold"/>
                                        <p:tgtEl>
                                          <p:spTgt spid="5"/>
                                        </p:tgtEl>
                                        <p:attrNameLst>
                                          <p:attrName>ppt_x</p:attrName>
                                        </p:attrNameLst>
                                      </p:cBhvr>
                                      <p:tavLst>
                                        <p:tav tm="0">
                                          <p:val>
                                            <p:fltVal val="0.5"/>
                                          </p:val>
                                        </p:tav>
                                        <p:tav tm="100000">
                                          <p:val>
                                            <p:strVal val="#ppt_x"/>
                                          </p:val>
                                        </p:tav>
                                      </p:tavLst>
                                    </p:anim>
                                    <p:anim calcmode="lin" valueType="num">
                                      <p:cBhvr>
                                        <p:cTn id="58" dur="500" fill="hold"/>
                                        <p:tgtEl>
                                          <p:spTgt spid="5"/>
                                        </p:tgtEl>
                                        <p:attrNameLst>
                                          <p:attrName>ppt_y</p:attrName>
                                        </p:attrNameLst>
                                      </p:cBhvr>
                                      <p:tavLst>
                                        <p:tav tm="0">
                                          <p:val>
                                            <p:fltVal val="0.5"/>
                                          </p:val>
                                        </p:tav>
                                        <p:tav tm="100000">
                                          <p:val>
                                            <p:strVal val="#ppt_y"/>
                                          </p:val>
                                        </p:tav>
                                      </p:tavLst>
                                    </p:anim>
                                  </p:childTnLst>
                                </p:cTn>
                              </p:par>
                            </p:childTnLst>
                          </p:cTn>
                        </p:par>
                        <p:par>
                          <p:cTn id="59" fill="hold">
                            <p:stCondLst>
                              <p:cond delay="3650"/>
                            </p:stCondLst>
                            <p:childTnLst>
                              <p:par>
                                <p:cTn id="60" presetID="42" presetClass="entr" presetSubtype="0" fill="hold" grpId="0"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anim calcmode="lin" valueType="num">
                                      <p:cBhvr>
                                        <p:cTn id="63" dur="500" fill="hold"/>
                                        <p:tgtEl>
                                          <p:spTgt spid="31"/>
                                        </p:tgtEl>
                                        <p:attrNameLst>
                                          <p:attrName>ppt_x</p:attrName>
                                        </p:attrNameLst>
                                      </p:cBhvr>
                                      <p:tavLst>
                                        <p:tav tm="0">
                                          <p:val>
                                            <p:strVal val="#ppt_x"/>
                                          </p:val>
                                        </p:tav>
                                        <p:tav tm="100000">
                                          <p:val>
                                            <p:strVal val="#ppt_x"/>
                                          </p:val>
                                        </p:tav>
                                      </p:tavLst>
                                    </p:anim>
                                    <p:anim calcmode="lin" valueType="num">
                                      <p:cBhvr>
                                        <p:cTn id="64" dur="5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anim calcmode="lin" valueType="num">
                                      <p:cBhvr>
                                        <p:cTn id="68" dur="500" fill="hold"/>
                                        <p:tgtEl>
                                          <p:spTgt spid="32"/>
                                        </p:tgtEl>
                                        <p:attrNameLst>
                                          <p:attrName>ppt_x</p:attrName>
                                        </p:attrNameLst>
                                      </p:cBhvr>
                                      <p:tavLst>
                                        <p:tav tm="0">
                                          <p:val>
                                            <p:strVal val="#ppt_x"/>
                                          </p:val>
                                        </p:tav>
                                        <p:tav tm="100000">
                                          <p:val>
                                            <p:strVal val="#ppt_x"/>
                                          </p:val>
                                        </p:tav>
                                      </p:tavLst>
                                    </p:anim>
                                    <p:anim calcmode="lin" valueType="num">
                                      <p:cBhvr>
                                        <p:cTn id="69" dur="500" fill="hold"/>
                                        <p:tgtEl>
                                          <p:spTgt spid="32"/>
                                        </p:tgtEl>
                                        <p:attrNameLst>
                                          <p:attrName>ppt_y</p:attrName>
                                        </p:attrNameLst>
                                      </p:cBhvr>
                                      <p:tavLst>
                                        <p:tav tm="0">
                                          <p:val>
                                            <p:strVal val="#ppt_y+.1"/>
                                          </p:val>
                                        </p:tav>
                                        <p:tav tm="100000">
                                          <p:val>
                                            <p:strVal val="#ppt_y"/>
                                          </p:val>
                                        </p:tav>
                                      </p:tavLst>
                                    </p:anim>
                                  </p:childTnLst>
                                </p:cTn>
                              </p:par>
                            </p:childTnLst>
                          </p:cTn>
                        </p:par>
                        <p:par>
                          <p:cTn id="70" fill="hold">
                            <p:stCondLst>
                              <p:cond delay="4150"/>
                            </p:stCondLst>
                            <p:childTnLst>
                              <p:par>
                                <p:cTn id="71" presetID="53" presetClass="entr" presetSubtype="528"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500" fill="hold"/>
                                        <p:tgtEl>
                                          <p:spTgt spid="2"/>
                                        </p:tgtEl>
                                        <p:attrNameLst>
                                          <p:attrName>ppt_w</p:attrName>
                                        </p:attrNameLst>
                                      </p:cBhvr>
                                      <p:tavLst>
                                        <p:tav tm="0">
                                          <p:val>
                                            <p:fltVal val="0"/>
                                          </p:val>
                                        </p:tav>
                                        <p:tav tm="100000">
                                          <p:val>
                                            <p:strVal val="#ppt_w"/>
                                          </p:val>
                                        </p:tav>
                                      </p:tavLst>
                                    </p:anim>
                                    <p:anim calcmode="lin" valueType="num">
                                      <p:cBhvr>
                                        <p:cTn id="74" dur="500" fill="hold"/>
                                        <p:tgtEl>
                                          <p:spTgt spid="2"/>
                                        </p:tgtEl>
                                        <p:attrNameLst>
                                          <p:attrName>ppt_h</p:attrName>
                                        </p:attrNameLst>
                                      </p:cBhvr>
                                      <p:tavLst>
                                        <p:tav tm="0">
                                          <p:val>
                                            <p:fltVal val="0"/>
                                          </p:val>
                                        </p:tav>
                                        <p:tav tm="100000">
                                          <p:val>
                                            <p:strVal val="#ppt_h"/>
                                          </p:val>
                                        </p:tav>
                                      </p:tavLst>
                                    </p:anim>
                                    <p:animEffect transition="in" filter="fade">
                                      <p:cBhvr>
                                        <p:cTn id="75" dur="500"/>
                                        <p:tgtEl>
                                          <p:spTgt spid="2"/>
                                        </p:tgtEl>
                                      </p:cBhvr>
                                    </p:animEffect>
                                    <p:anim calcmode="lin" valueType="num">
                                      <p:cBhvr>
                                        <p:cTn id="76" dur="500" fill="hold"/>
                                        <p:tgtEl>
                                          <p:spTgt spid="2"/>
                                        </p:tgtEl>
                                        <p:attrNameLst>
                                          <p:attrName>ppt_x</p:attrName>
                                        </p:attrNameLst>
                                      </p:cBhvr>
                                      <p:tavLst>
                                        <p:tav tm="0">
                                          <p:val>
                                            <p:fltVal val="0.5"/>
                                          </p:val>
                                        </p:tav>
                                        <p:tav tm="100000">
                                          <p:val>
                                            <p:strVal val="#ppt_x"/>
                                          </p:val>
                                        </p:tav>
                                      </p:tavLst>
                                    </p:anim>
                                    <p:anim calcmode="lin" valueType="num">
                                      <p:cBhvr>
                                        <p:cTn id="77" dur="500" fill="hold"/>
                                        <p:tgtEl>
                                          <p:spTgt spid="2"/>
                                        </p:tgtEl>
                                        <p:attrNameLst>
                                          <p:attrName>ppt_y</p:attrName>
                                        </p:attrNameLst>
                                      </p:cBhvr>
                                      <p:tavLst>
                                        <p:tav tm="0">
                                          <p:val>
                                            <p:fltVal val="0.5"/>
                                          </p:val>
                                        </p:tav>
                                        <p:tav tm="100000">
                                          <p:val>
                                            <p:strVal val="#ppt_y"/>
                                          </p:val>
                                        </p:tav>
                                      </p:tavLst>
                                    </p:anim>
                                  </p:childTnLst>
                                </p:cTn>
                              </p:par>
                            </p:childTnLst>
                          </p:cTn>
                        </p:par>
                        <p:par>
                          <p:cTn id="78" fill="hold">
                            <p:stCondLst>
                              <p:cond delay="4650"/>
                            </p:stCondLst>
                            <p:childTnLst>
                              <p:par>
                                <p:cTn id="79" presetID="42" presetClass="entr" presetSubtype="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anim calcmode="lin" valueType="num">
                                      <p:cBhvr>
                                        <p:cTn id="82" dur="500" fill="hold"/>
                                        <p:tgtEl>
                                          <p:spTgt spid="33"/>
                                        </p:tgtEl>
                                        <p:attrNameLst>
                                          <p:attrName>ppt_x</p:attrName>
                                        </p:attrNameLst>
                                      </p:cBhvr>
                                      <p:tavLst>
                                        <p:tav tm="0">
                                          <p:val>
                                            <p:strVal val="#ppt_x"/>
                                          </p:val>
                                        </p:tav>
                                        <p:tav tm="100000">
                                          <p:val>
                                            <p:strVal val="#ppt_x"/>
                                          </p:val>
                                        </p:tav>
                                      </p:tavLst>
                                    </p:anim>
                                    <p:anim calcmode="lin" valueType="num">
                                      <p:cBhvr>
                                        <p:cTn id="83" dur="500" fill="hold"/>
                                        <p:tgtEl>
                                          <p:spTgt spid="3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anim calcmode="lin" valueType="num">
                                      <p:cBhvr>
                                        <p:cTn id="87" dur="500" fill="hold"/>
                                        <p:tgtEl>
                                          <p:spTgt spid="34"/>
                                        </p:tgtEl>
                                        <p:attrNameLst>
                                          <p:attrName>ppt_x</p:attrName>
                                        </p:attrNameLst>
                                      </p:cBhvr>
                                      <p:tavLst>
                                        <p:tav tm="0">
                                          <p:val>
                                            <p:strVal val="#ppt_x"/>
                                          </p:val>
                                        </p:tav>
                                        <p:tav tm="100000">
                                          <p:val>
                                            <p:strVal val="#ppt_x"/>
                                          </p:val>
                                        </p:tav>
                                      </p:tavLst>
                                    </p:anim>
                                    <p:anim calcmode="lin" valueType="num">
                                      <p:cBhvr>
                                        <p:cTn id="88"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3" grpId="0"/>
      <p:bldP spid="20494" grpId="0"/>
      <p:bldP spid="24" grpId="0"/>
      <p:bldP spid="29" grpId="0"/>
      <p:bldP spid="30" grpId="0"/>
      <p:bldP spid="31"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研究成果与检验</a:t>
            </a:r>
          </a:p>
        </p:txBody>
      </p:sp>
      <p:sp>
        <p:nvSpPr>
          <p:cNvPr id="103"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3325796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扰动效果分析</a:t>
            </a: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descr="C:\Users\楠波奈\Desktop\lunwentu\权值1.emf">
            <a:extLst>
              <a:ext uri="{FF2B5EF4-FFF2-40B4-BE49-F238E27FC236}">
                <a16:creationId xmlns:a16="http://schemas.microsoft.com/office/drawing/2014/main" id="{A96DF5D5-15B2-4B05-BEC5-B957EDED6952}"/>
              </a:ext>
            </a:extLst>
          </p:cNvPr>
          <p:cNvPicPr/>
          <p:nvPr/>
        </p:nvPicPr>
        <p:blipFill rotWithShape="1">
          <a:blip r:embed="rId3" cstate="print">
            <a:extLst>
              <a:ext uri="{28A0092B-C50C-407E-A947-70E740481C1C}">
                <a14:useLocalDpi xmlns:a14="http://schemas.microsoft.com/office/drawing/2010/main" val="0"/>
              </a:ext>
            </a:extLst>
          </a:blip>
          <a:srcRect l="5553" r="8133"/>
          <a:stretch/>
        </p:blipFill>
        <p:spPr bwMode="auto">
          <a:xfrm>
            <a:off x="1429702" y="800853"/>
            <a:ext cx="2626995" cy="1733550"/>
          </a:xfrm>
          <a:prstGeom prst="rect">
            <a:avLst/>
          </a:prstGeom>
          <a:noFill/>
          <a:ln>
            <a:noFill/>
          </a:ln>
          <a:extLst>
            <a:ext uri="{53640926-AAD7-44D8-BBD7-CCE9431645EC}">
              <a14:shadowObscured xmlns:a14="http://schemas.microsoft.com/office/drawing/2010/main"/>
            </a:ext>
          </a:extLst>
        </p:spPr>
      </p:pic>
      <p:pic>
        <p:nvPicPr>
          <p:cNvPr id="6" name="图片 5" descr="C:\Users\楠波奈\Desktop\lunwentu\权值2.emf">
            <a:extLst>
              <a:ext uri="{FF2B5EF4-FFF2-40B4-BE49-F238E27FC236}">
                <a16:creationId xmlns:a16="http://schemas.microsoft.com/office/drawing/2014/main" id="{F375FF4A-2B0C-4930-8D0B-D0B40A9F9AE0}"/>
              </a:ext>
            </a:extLst>
          </p:cNvPr>
          <p:cNvPicPr/>
          <p:nvPr/>
        </p:nvPicPr>
        <p:blipFill rotWithShape="1">
          <a:blip r:embed="rId4" cstate="print">
            <a:extLst>
              <a:ext uri="{28A0092B-C50C-407E-A947-70E740481C1C}">
                <a14:useLocalDpi xmlns:a14="http://schemas.microsoft.com/office/drawing/2010/main" val="0"/>
              </a:ext>
            </a:extLst>
          </a:blip>
          <a:srcRect l="5788" r="7966"/>
          <a:stretch/>
        </p:blipFill>
        <p:spPr bwMode="auto">
          <a:xfrm>
            <a:off x="5267099" y="805933"/>
            <a:ext cx="2626995" cy="1728470"/>
          </a:xfrm>
          <a:prstGeom prst="rect">
            <a:avLst/>
          </a:prstGeom>
          <a:noFill/>
          <a:ln>
            <a:noFill/>
          </a:ln>
          <a:extLst>
            <a:ext uri="{53640926-AAD7-44D8-BBD7-CCE9431645EC}">
              <a14:shadowObscured xmlns:a14="http://schemas.microsoft.com/office/drawing/2010/main"/>
            </a:ext>
          </a:extLst>
        </p:spPr>
      </p:pic>
      <p:pic>
        <p:nvPicPr>
          <p:cNvPr id="7" name="图片 6" descr="C:\Users\楠波奈\Desktop\lunwentu\权值3.emf">
            <a:extLst>
              <a:ext uri="{FF2B5EF4-FFF2-40B4-BE49-F238E27FC236}">
                <a16:creationId xmlns:a16="http://schemas.microsoft.com/office/drawing/2014/main" id="{BF77FEBE-428A-4F42-8D8A-C9CED52FAB6D}"/>
              </a:ext>
            </a:extLst>
          </p:cNvPr>
          <p:cNvPicPr/>
          <p:nvPr/>
        </p:nvPicPr>
        <p:blipFill rotWithShape="1">
          <a:blip r:embed="rId5" cstate="print">
            <a:extLst>
              <a:ext uri="{28A0092B-C50C-407E-A947-70E740481C1C}">
                <a14:useLocalDpi xmlns:a14="http://schemas.microsoft.com/office/drawing/2010/main" val="0"/>
              </a:ext>
            </a:extLst>
          </a:blip>
          <a:srcRect l="4543" r="7966"/>
          <a:stretch/>
        </p:blipFill>
        <p:spPr bwMode="auto">
          <a:xfrm>
            <a:off x="1429702" y="2876398"/>
            <a:ext cx="2626995" cy="1781810"/>
          </a:xfrm>
          <a:prstGeom prst="rect">
            <a:avLst/>
          </a:prstGeom>
          <a:noFill/>
          <a:ln>
            <a:noFill/>
          </a:ln>
          <a:extLst>
            <a:ext uri="{53640926-AAD7-44D8-BBD7-CCE9431645EC}">
              <a14:shadowObscured xmlns:a14="http://schemas.microsoft.com/office/drawing/2010/main"/>
            </a:ext>
          </a:extLst>
        </p:spPr>
      </p:pic>
      <p:pic>
        <p:nvPicPr>
          <p:cNvPr id="8" name="图片 7" descr="C:\Users\楠波奈\Desktop\lunwentu\权值4.emf">
            <a:extLst>
              <a:ext uri="{FF2B5EF4-FFF2-40B4-BE49-F238E27FC236}">
                <a16:creationId xmlns:a16="http://schemas.microsoft.com/office/drawing/2014/main" id="{0E243F9E-3627-47C6-8D4E-CF3E0106B778}"/>
              </a:ext>
            </a:extLst>
          </p:cNvPr>
          <p:cNvPicPr/>
          <p:nvPr/>
        </p:nvPicPr>
        <p:blipFill rotWithShape="1">
          <a:blip r:embed="rId6" cstate="print">
            <a:extLst>
              <a:ext uri="{28A0092B-C50C-407E-A947-70E740481C1C}">
                <a14:useLocalDpi xmlns:a14="http://schemas.microsoft.com/office/drawing/2010/main" val="0"/>
              </a:ext>
            </a:extLst>
          </a:blip>
          <a:srcRect l="4375" r="8134"/>
          <a:stretch/>
        </p:blipFill>
        <p:spPr bwMode="auto">
          <a:xfrm>
            <a:off x="5267099" y="2876398"/>
            <a:ext cx="2626995" cy="1790700"/>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49F56AF3-3AC4-48ED-B660-D26C2CA3723E}"/>
              </a:ext>
            </a:extLst>
          </p:cNvPr>
          <p:cNvSpPr txBox="1"/>
          <p:nvPr/>
        </p:nvSpPr>
        <p:spPr>
          <a:xfrm>
            <a:off x="5686743" y="4701316"/>
            <a:ext cx="2207351" cy="307777"/>
          </a:xfrm>
          <a:prstGeom prst="rect">
            <a:avLst/>
          </a:prstGeom>
          <a:noFill/>
        </p:spPr>
        <p:txBody>
          <a:bodyPr wrap="square" rtlCol="0">
            <a:spAutoFit/>
          </a:bodyPr>
          <a:lstStyle/>
          <a:p>
            <a:r>
              <a:rPr lang="en-US" altLang="zh-CN" dirty="0"/>
              <a:t> </a:t>
            </a:r>
            <a:r>
              <a:rPr lang="en-US" altLang="zh-CN" sz="1200" dirty="0"/>
              <a:t>data4</a:t>
            </a:r>
            <a:r>
              <a:rPr lang="zh-CN" altLang="en-US" sz="1200" dirty="0"/>
              <a:t>的边权值分布</a:t>
            </a:r>
            <a:endParaRPr lang="zh-CN" altLang="en-US" dirty="0"/>
          </a:p>
        </p:txBody>
      </p:sp>
      <p:sp>
        <p:nvSpPr>
          <p:cNvPr id="10" name="文本框 9">
            <a:extLst>
              <a:ext uri="{FF2B5EF4-FFF2-40B4-BE49-F238E27FC236}">
                <a16:creationId xmlns:a16="http://schemas.microsoft.com/office/drawing/2014/main" id="{098B260A-0BDE-4C56-A55B-47567A35AE18}"/>
              </a:ext>
            </a:extLst>
          </p:cNvPr>
          <p:cNvSpPr txBox="1"/>
          <p:nvPr/>
        </p:nvSpPr>
        <p:spPr>
          <a:xfrm>
            <a:off x="5686743" y="2568621"/>
            <a:ext cx="2207351" cy="307777"/>
          </a:xfrm>
          <a:prstGeom prst="rect">
            <a:avLst/>
          </a:prstGeom>
          <a:noFill/>
        </p:spPr>
        <p:txBody>
          <a:bodyPr wrap="square" rtlCol="0">
            <a:spAutoFit/>
          </a:bodyPr>
          <a:lstStyle/>
          <a:p>
            <a:r>
              <a:rPr lang="en-US" altLang="zh-CN" dirty="0"/>
              <a:t> </a:t>
            </a:r>
            <a:r>
              <a:rPr lang="en-US" altLang="zh-CN" sz="1200" dirty="0"/>
              <a:t>data2</a:t>
            </a:r>
            <a:r>
              <a:rPr lang="zh-CN" altLang="en-US" sz="1200" dirty="0"/>
              <a:t>的边权值分布</a:t>
            </a:r>
            <a:endParaRPr lang="zh-CN" altLang="en-US" dirty="0"/>
          </a:p>
        </p:txBody>
      </p:sp>
      <p:sp>
        <p:nvSpPr>
          <p:cNvPr id="11" name="文本框 10">
            <a:extLst>
              <a:ext uri="{FF2B5EF4-FFF2-40B4-BE49-F238E27FC236}">
                <a16:creationId xmlns:a16="http://schemas.microsoft.com/office/drawing/2014/main" id="{37E75580-E2E6-4EC4-8245-EEC55ECF0837}"/>
              </a:ext>
            </a:extLst>
          </p:cNvPr>
          <p:cNvSpPr txBox="1"/>
          <p:nvPr/>
        </p:nvSpPr>
        <p:spPr>
          <a:xfrm>
            <a:off x="1985574" y="2568621"/>
            <a:ext cx="2207351" cy="307777"/>
          </a:xfrm>
          <a:prstGeom prst="rect">
            <a:avLst/>
          </a:prstGeom>
          <a:noFill/>
        </p:spPr>
        <p:txBody>
          <a:bodyPr wrap="square" rtlCol="0">
            <a:spAutoFit/>
          </a:bodyPr>
          <a:lstStyle/>
          <a:p>
            <a:r>
              <a:rPr lang="en-US" altLang="zh-CN" dirty="0"/>
              <a:t> </a:t>
            </a:r>
            <a:r>
              <a:rPr lang="en-US" altLang="zh-CN" sz="1200" dirty="0"/>
              <a:t>data1</a:t>
            </a:r>
            <a:r>
              <a:rPr lang="zh-CN" altLang="en-US" sz="1200" dirty="0"/>
              <a:t>的边权值分布</a:t>
            </a:r>
            <a:endParaRPr lang="zh-CN" altLang="en-US" dirty="0"/>
          </a:p>
        </p:txBody>
      </p:sp>
      <p:sp>
        <p:nvSpPr>
          <p:cNvPr id="12" name="文本框 11">
            <a:extLst>
              <a:ext uri="{FF2B5EF4-FFF2-40B4-BE49-F238E27FC236}">
                <a16:creationId xmlns:a16="http://schemas.microsoft.com/office/drawing/2014/main" id="{8DFC7ABA-0A4E-4811-876F-B1A258A5105A}"/>
              </a:ext>
            </a:extLst>
          </p:cNvPr>
          <p:cNvSpPr txBox="1"/>
          <p:nvPr/>
        </p:nvSpPr>
        <p:spPr>
          <a:xfrm>
            <a:off x="1985573" y="4701316"/>
            <a:ext cx="2207351" cy="307777"/>
          </a:xfrm>
          <a:prstGeom prst="rect">
            <a:avLst/>
          </a:prstGeom>
          <a:noFill/>
        </p:spPr>
        <p:txBody>
          <a:bodyPr wrap="square" rtlCol="0">
            <a:spAutoFit/>
          </a:bodyPr>
          <a:lstStyle/>
          <a:p>
            <a:r>
              <a:rPr lang="en-US" altLang="zh-CN" dirty="0"/>
              <a:t> </a:t>
            </a:r>
            <a:r>
              <a:rPr lang="en-US" altLang="zh-CN" sz="1200" dirty="0"/>
              <a:t>data3</a:t>
            </a:r>
            <a:r>
              <a:rPr lang="zh-CN" altLang="en-US" sz="1200" dirty="0"/>
              <a:t>的边权值分布</a:t>
            </a:r>
            <a:endParaRPr lang="zh-CN" altLang="en-US" dirty="0"/>
          </a:p>
        </p:txBody>
      </p:sp>
    </p:spTree>
    <p:extLst>
      <p:ext uri="{BB962C8B-B14F-4D97-AF65-F5344CB8AC3E}">
        <p14:creationId xmlns:p14="http://schemas.microsoft.com/office/powerpoint/2010/main" val="12030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09785"/>
            <a:ext cx="283006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数据可用性分析</a:t>
            </a:r>
            <a:r>
              <a:rPr lang="en-US" altLang="zh-CN" sz="1700" b="1" dirty="0">
                <a:solidFill>
                  <a:srgbClr val="1B4367"/>
                </a:solidFill>
                <a:cs typeface="+mn-ea"/>
                <a:sym typeface="+mn-lt"/>
              </a:rPr>
              <a:t>——data1</a:t>
            </a:r>
            <a:endParaRPr lang="zh-CN" altLang="en-US" sz="1700" b="1" dirty="0">
              <a:solidFill>
                <a:srgbClr val="1B4367"/>
              </a:solidFill>
              <a:cs typeface="+mn-ea"/>
              <a:sym typeface="+mn-lt"/>
            </a:endParaRP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9F56AF3-3AC4-48ED-B660-D26C2CA3723E}"/>
              </a:ext>
            </a:extLst>
          </p:cNvPr>
          <p:cNvSpPr txBox="1"/>
          <p:nvPr/>
        </p:nvSpPr>
        <p:spPr>
          <a:xfrm>
            <a:off x="5686743" y="4701316"/>
            <a:ext cx="2207351" cy="307777"/>
          </a:xfrm>
          <a:prstGeom prst="rect">
            <a:avLst/>
          </a:prstGeom>
          <a:noFill/>
        </p:spPr>
        <p:txBody>
          <a:bodyPr wrap="square" rtlCol="0">
            <a:spAutoFit/>
          </a:bodyPr>
          <a:lstStyle/>
          <a:p>
            <a:r>
              <a:rPr lang="en-US" altLang="zh-CN" dirty="0"/>
              <a:t> </a:t>
            </a:r>
            <a:r>
              <a:rPr lang="zh-CN" altLang="en-US" sz="1200" dirty="0"/>
              <a:t>聚集系数对比</a:t>
            </a:r>
            <a:endParaRPr lang="zh-CN" altLang="en-US" dirty="0"/>
          </a:p>
        </p:txBody>
      </p:sp>
      <p:sp>
        <p:nvSpPr>
          <p:cNvPr id="10" name="文本框 9">
            <a:extLst>
              <a:ext uri="{FF2B5EF4-FFF2-40B4-BE49-F238E27FC236}">
                <a16:creationId xmlns:a16="http://schemas.microsoft.com/office/drawing/2014/main" id="{098B260A-0BDE-4C56-A55B-47567A35AE18}"/>
              </a:ext>
            </a:extLst>
          </p:cNvPr>
          <p:cNvSpPr txBox="1"/>
          <p:nvPr/>
        </p:nvSpPr>
        <p:spPr>
          <a:xfrm>
            <a:off x="5686743" y="2568621"/>
            <a:ext cx="2207351" cy="307777"/>
          </a:xfrm>
          <a:prstGeom prst="rect">
            <a:avLst/>
          </a:prstGeom>
          <a:noFill/>
        </p:spPr>
        <p:txBody>
          <a:bodyPr wrap="square" rtlCol="0">
            <a:spAutoFit/>
          </a:bodyPr>
          <a:lstStyle/>
          <a:p>
            <a:r>
              <a:rPr lang="en-US" altLang="zh-CN" dirty="0"/>
              <a:t> </a:t>
            </a:r>
            <a:r>
              <a:rPr lang="zh-CN" altLang="en-US" sz="1200" dirty="0"/>
              <a:t>三角形数对比</a:t>
            </a:r>
            <a:endParaRPr lang="zh-CN" altLang="en-US" dirty="0"/>
          </a:p>
        </p:txBody>
      </p:sp>
      <p:sp>
        <p:nvSpPr>
          <p:cNvPr id="11" name="文本框 10">
            <a:extLst>
              <a:ext uri="{FF2B5EF4-FFF2-40B4-BE49-F238E27FC236}">
                <a16:creationId xmlns:a16="http://schemas.microsoft.com/office/drawing/2014/main" id="{37E75580-E2E6-4EC4-8245-EEC55ECF0837}"/>
              </a:ext>
            </a:extLst>
          </p:cNvPr>
          <p:cNvSpPr txBox="1"/>
          <p:nvPr/>
        </p:nvSpPr>
        <p:spPr>
          <a:xfrm>
            <a:off x="1985574" y="2568621"/>
            <a:ext cx="2207351" cy="307777"/>
          </a:xfrm>
          <a:prstGeom prst="rect">
            <a:avLst/>
          </a:prstGeom>
          <a:noFill/>
        </p:spPr>
        <p:txBody>
          <a:bodyPr wrap="square" rtlCol="0">
            <a:spAutoFit/>
          </a:bodyPr>
          <a:lstStyle/>
          <a:p>
            <a:r>
              <a:rPr lang="en-US" altLang="zh-CN" dirty="0"/>
              <a:t> </a:t>
            </a:r>
            <a:r>
              <a:rPr lang="zh-CN" altLang="en-US" sz="1200" dirty="0"/>
              <a:t>边数对比</a:t>
            </a:r>
            <a:endParaRPr lang="zh-CN" altLang="en-US" dirty="0"/>
          </a:p>
        </p:txBody>
      </p:sp>
      <p:sp>
        <p:nvSpPr>
          <p:cNvPr id="12" name="文本框 11">
            <a:extLst>
              <a:ext uri="{FF2B5EF4-FFF2-40B4-BE49-F238E27FC236}">
                <a16:creationId xmlns:a16="http://schemas.microsoft.com/office/drawing/2014/main" id="{8DFC7ABA-0A4E-4811-876F-B1A258A5105A}"/>
              </a:ext>
            </a:extLst>
          </p:cNvPr>
          <p:cNvSpPr txBox="1"/>
          <p:nvPr/>
        </p:nvSpPr>
        <p:spPr>
          <a:xfrm>
            <a:off x="1985573" y="4701316"/>
            <a:ext cx="2207351" cy="307777"/>
          </a:xfrm>
          <a:prstGeom prst="rect">
            <a:avLst/>
          </a:prstGeom>
          <a:noFill/>
        </p:spPr>
        <p:txBody>
          <a:bodyPr wrap="square" rtlCol="0">
            <a:spAutoFit/>
          </a:bodyPr>
          <a:lstStyle/>
          <a:p>
            <a:r>
              <a:rPr lang="en-US" altLang="zh-CN" dirty="0"/>
              <a:t> </a:t>
            </a:r>
            <a:r>
              <a:rPr lang="zh-CN" altLang="en-US" sz="1200" dirty="0"/>
              <a:t>平均最短路径对比</a:t>
            </a:r>
            <a:endParaRPr lang="zh-CN" altLang="en-US" dirty="0"/>
          </a:p>
        </p:txBody>
      </p:sp>
      <p:pic>
        <p:nvPicPr>
          <p:cNvPr id="13" name="图片 12" descr="C:\Users\楠波奈\Desktop\lunwentu\边数1.emf">
            <a:extLst>
              <a:ext uri="{FF2B5EF4-FFF2-40B4-BE49-F238E27FC236}">
                <a16:creationId xmlns:a16="http://schemas.microsoft.com/office/drawing/2014/main" id="{4B292B5D-536F-4FF0-91B5-57662989A59A}"/>
              </a:ext>
            </a:extLst>
          </p:cNvPr>
          <p:cNvPicPr/>
          <p:nvPr/>
        </p:nvPicPr>
        <p:blipFill rotWithShape="1">
          <a:blip r:embed="rId3" cstate="print">
            <a:extLst>
              <a:ext uri="{28A0092B-C50C-407E-A947-70E740481C1C}">
                <a14:useLocalDpi xmlns:a14="http://schemas.microsoft.com/office/drawing/2010/main" val="0"/>
              </a:ext>
            </a:extLst>
          </a:blip>
          <a:srcRect l="3552" r="7303"/>
          <a:stretch/>
        </p:blipFill>
        <p:spPr bwMode="auto">
          <a:xfrm>
            <a:off x="1429067" y="818597"/>
            <a:ext cx="2627630" cy="1728470"/>
          </a:xfrm>
          <a:prstGeom prst="rect">
            <a:avLst/>
          </a:prstGeom>
          <a:noFill/>
          <a:ln>
            <a:noFill/>
          </a:ln>
          <a:extLst>
            <a:ext uri="{53640926-AAD7-44D8-BBD7-CCE9431645EC}">
              <a14:shadowObscured xmlns:a14="http://schemas.microsoft.com/office/drawing/2010/main"/>
            </a:ext>
          </a:extLst>
        </p:spPr>
      </p:pic>
      <p:pic>
        <p:nvPicPr>
          <p:cNvPr id="14" name="图片 13" descr="C:\Users\楠波奈\Desktop\lunwentu\三角形1.emf">
            <a:extLst>
              <a:ext uri="{FF2B5EF4-FFF2-40B4-BE49-F238E27FC236}">
                <a16:creationId xmlns:a16="http://schemas.microsoft.com/office/drawing/2014/main" id="{35CCF8E3-A616-402F-BCE2-B68BAA84DADE}"/>
              </a:ext>
            </a:extLst>
          </p:cNvPr>
          <p:cNvPicPr/>
          <p:nvPr/>
        </p:nvPicPr>
        <p:blipFill rotWithShape="1">
          <a:blip r:embed="rId4" cstate="print">
            <a:extLst>
              <a:ext uri="{28A0092B-C50C-407E-A947-70E740481C1C}">
                <a14:useLocalDpi xmlns:a14="http://schemas.microsoft.com/office/drawing/2010/main" val="0"/>
              </a:ext>
            </a:extLst>
          </a:blip>
          <a:srcRect l="4879" r="7270"/>
          <a:stretch/>
        </p:blipFill>
        <p:spPr bwMode="auto">
          <a:xfrm>
            <a:off x="5267099" y="818597"/>
            <a:ext cx="2626995" cy="1747038"/>
          </a:xfrm>
          <a:prstGeom prst="rect">
            <a:avLst/>
          </a:prstGeom>
          <a:noFill/>
          <a:ln>
            <a:noFill/>
          </a:ln>
          <a:extLst>
            <a:ext uri="{53640926-AAD7-44D8-BBD7-CCE9431645EC}">
              <a14:shadowObscured xmlns:a14="http://schemas.microsoft.com/office/drawing/2010/main"/>
            </a:ext>
          </a:extLst>
        </p:spPr>
      </p:pic>
      <p:pic>
        <p:nvPicPr>
          <p:cNvPr id="15" name="图片 14" descr="C:\Users\楠波奈\Desktop\lunwentu\avl1.emf">
            <a:extLst>
              <a:ext uri="{FF2B5EF4-FFF2-40B4-BE49-F238E27FC236}">
                <a16:creationId xmlns:a16="http://schemas.microsoft.com/office/drawing/2014/main" id="{7714E6F2-69A5-401B-8984-A5C747918909}"/>
              </a:ext>
            </a:extLst>
          </p:cNvPr>
          <p:cNvPicPr/>
          <p:nvPr/>
        </p:nvPicPr>
        <p:blipFill rotWithShape="1">
          <a:blip r:embed="rId5" cstate="print">
            <a:extLst>
              <a:ext uri="{28A0092B-C50C-407E-A947-70E740481C1C}">
                <a14:useLocalDpi xmlns:a14="http://schemas.microsoft.com/office/drawing/2010/main" val="0"/>
              </a:ext>
            </a:extLst>
          </a:blip>
          <a:srcRect l="2692" r="7122"/>
          <a:stretch/>
        </p:blipFill>
        <p:spPr bwMode="auto">
          <a:xfrm>
            <a:off x="1429067" y="2876398"/>
            <a:ext cx="2626994" cy="1790700"/>
          </a:xfrm>
          <a:prstGeom prst="rect">
            <a:avLst/>
          </a:prstGeom>
          <a:noFill/>
          <a:ln>
            <a:noFill/>
          </a:ln>
          <a:extLst>
            <a:ext uri="{53640926-AAD7-44D8-BBD7-CCE9431645EC}">
              <a14:shadowObscured xmlns:a14="http://schemas.microsoft.com/office/drawing/2010/main"/>
            </a:ext>
          </a:extLst>
        </p:spPr>
      </p:pic>
      <p:pic>
        <p:nvPicPr>
          <p:cNvPr id="17" name="图片 16" descr="C:\Users\楠波奈\Desktop\lunwentu\聚集系数.emf">
            <a:extLst>
              <a:ext uri="{FF2B5EF4-FFF2-40B4-BE49-F238E27FC236}">
                <a16:creationId xmlns:a16="http://schemas.microsoft.com/office/drawing/2014/main" id="{F3A19463-0941-4838-AB5E-A166A22F652D}"/>
              </a:ext>
            </a:extLst>
          </p:cNvPr>
          <p:cNvPicPr/>
          <p:nvPr/>
        </p:nvPicPr>
        <p:blipFill rotWithShape="1">
          <a:blip r:embed="rId6" cstate="print">
            <a:extLst>
              <a:ext uri="{28A0092B-C50C-407E-A947-70E740481C1C}">
                <a14:useLocalDpi xmlns:a14="http://schemas.microsoft.com/office/drawing/2010/main" val="0"/>
              </a:ext>
            </a:extLst>
          </a:blip>
          <a:srcRect r="7402"/>
          <a:stretch/>
        </p:blipFill>
        <p:spPr bwMode="auto">
          <a:xfrm>
            <a:off x="5267099" y="2876398"/>
            <a:ext cx="2626994" cy="17907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203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匿名保护原型系统</a:t>
            </a: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182BFC7-2D29-4BD7-BE30-3A412E601CDD}"/>
              </a:ext>
            </a:extLst>
          </p:cNvPr>
          <p:cNvPicPr/>
          <p:nvPr/>
        </p:nvPicPr>
        <p:blipFill>
          <a:blip r:embed="rId3"/>
          <a:stretch>
            <a:fillRect/>
          </a:stretch>
        </p:blipFill>
        <p:spPr>
          <a:xfrm>
            <a:off x="1840241" y="1067008"/>
            <a:ext cx="5546878" cy="3562227"/>
          </a:xfrm>
          <a:prstGeom prst="rect">
            <a:avLst/>
          </a:prstGeom>
        </p:spPr>
      </p:pic>
    </p:spTree>
    <p:extLst>
      <p:ext uri="{BB962C8B-B14F-4D97-AF65-F5344CB8AC3E}">
        <p14:creationId xmlns:p14="http://schemas.microsoft.com/office/powerpoint/2010/main" val="23909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09785"/>
            <a:ext cx="3246165"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匿名保护原型系统</a:t>
            </a:r>
            <a:r>
              <a:rPr lang="en-US" altLang="zh-CN" sz="1700" b="1" dirty="0">
                <a:solidFill>
                  <a:srgbClr val="1B4367"/>
                </a:solidFill>
                <a:cs typeface="+mn-ea"/>
                <a:sym typeface="+mn-lt"/>
              </a:rPr>
              <a:t>——</a:t>
            </a:r>
            <a:r>
              <a:rPr lang="zh-CN" altLang="en-US" sz="1700" b="1" dirty="0">
                <a:solidFill>
                  <a:srgbClr val="1B4367"/>
                </a:solidFill>
                <a:cs typeface="+mn-ea"/>
                <a:sym typeface="+mn-lt"/>
              </a:rPr>
              <a:t>数据输入</a:t>
            </a: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087434BD-FC9F-4E1A-80A3-8D46A25B1E17}"/>
              </a:ext>
            </a:extLst>
          </p:cNvPr>
          <p:cNvPicPr/>
          <p:nvPr/>
        </p:nvPicPr>
        <p:blipFill>
          <a:blip r:embed="rId2"/>
          <a:stretch>
            <a:fillRect/>
          </a:stretch>
        </p:blipFill>
        <p:spPr>
          <a:xfrm>
            <a:off x="77467" y="918029"/>
            <a:ext cx="4865799" cy="3124836"/>
          </a:xfrm>
          <a:prstGeom prst="rect">
            <a:avLst/>
          </a:prstGeom>
        </p:spPr>
      </p:pic>
      <p:pic>
        <p:nvPicPr>
          <p:cNvPr id="6" name="图片 5">
            <a:extLst>
              <a:ext uri="{FF2B5EF4-FFF2-40B4-BE49-F238E27FC236}">
                <a16:creationId xmlns:a16="http://schemas.microsoft.com/office/drawing/2014/main" id="{EBBEA51C-5EE7-4EE3-9F7B-ADC8E0ECDA52}"/>
              </a:ext>
            </a:extLst>
          </p:cNvPr>
          <p:cNvPicPr/>
          <p:nvPr/>
        </p:nvPicPr>
        <p:blipFill>
          <a:blip r:embed="rId3"/>
          <a:stretch>
            <a:fillRect/>
          </a:stretch>
        </p:blipFill>
        <p:spPr>
          <a:xfrm>
            <a:off x="4200735" y="1693732"/>
            <a:ext cx="4865798" cy="3124835"/>
          </a:xfrm>
          <a:prstGeom prst="rect">
            <a:avLst/>
          </a:prstGeom>
        </p:spPr>
      </p:pic>
    </p:spTree>
    <p:extLst>
      <p:ext uri="{BB962C8B-B14F-4D97-AF65-F5344CB8AC3E}">
        <p14:creationId xmlns:p14="http://schemas.microsoft.com/office/powerpoint/2010/main" val="363758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26557"/>
            <a:ext cx="3256439"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匿名保护原型系统</a:t>
            </a:r>
            <a:r>
              <a:rPr lang="en-US" altLang="zh-CN" sz="1700" b="1" dirty="0">
                <a:solidFill>
                  <a:srgbClr val="1B4367"/>
                </a:solidFill>
                <a:cs typeface="+mn-ea"/>
                <a:sym typeface="+mn-lt"/>
              </a:rPr>
              <a:t>——</a:t>
            </a:r>
            <a:r>
              <a:rPr lang="zh-CN" altLang="en-US" sz="1700" b="1" dirty="0">
                <a:solidFill>
                  <a:srgbClr val="1B4367"/>
                </a:solidFill>
                <a:cs typeface="+mn-ea"/>
                <a:sym typeface="+mn-lt"/>
              </a:rPr>
              <a:t>数据加密</a:t>
            </a: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37FB34F3-15F2-4315-9555-A3A435FDEC64}"/>
              </a:ext>
            </a:extLst>
          </p:cNvPr>
          <p:cNvPicPr/>
          <p:nvPr/>
        </p:nvPicPr>
        <p:blipFill>
          <a:blip r:embed="rId2"/>
          <a:stretch>
            <a:fillRect/>
          </a:stretch>
        </p:blipFill>
        <p:spPr>
          <a:xfrm>
            <a:off x="77467" y="923170"/>
            <a:ext cx="4865798" cy="3124835"/>
          </a:xfrm>
          <a:prstGeom prst="rect">
            <a:avLst/>
          </a:prstGeom>
        </p:spPr>
      </p:pic>
      <p:pic>
        <p:nvPicPr>
          <p:cNvPr id="9" name="图片 8">
            <a:extLst>
              <a:ext uri="{FF2B5EF4-FFF2-40B4-BE49-F238E27FC236}">
                <a16:creationId xmlns:a16="http://schemas.microsoft.com/office/drawing/2014/main" id="{0470CB9D-4BFE-4421-A817-BA8A234AFDDF}"/>
              </a:ext>
            </a:extLst>
          </p:cNvPr>
          <p:cNvPicPr/>
          <p:nvPr/>
        </p:nvPicPr>
        <p:blipFill>
          <a:blip r:embed="rId3"/>
          <a:stretch>
            <a:fillRect/>
          </a:stretch>
        </p:blipFill>
        <p:spPr>
          <a:xfrm>
            <a:off x="4200735" y="1693732"/>
            <a:ext cx="4865798" cy="3124835"/>
          </a:xfrm>
          <a:prstGeom prst="rect">
            <a:avLst/>
          </a:prstGeom>
        </p:spPr>
      </p:pic>
    </p:spTree>
    <p:extLst>
      <p:ext uri="{BB962C8B-B14F-4D97-AF65-F5344CB8AC3E}">
        <p14:creationId xmlns:p14="http://schemas.microsoft.com/office/powerpoint/2010/main" val="67107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377153"/>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课题背景与意义</a:t>
            </a:r>
          </a:p>
        </p:txBody>
      </p:sp>
      <p:grpSp>
        <p:nvGrpSpPr>
          <p:cNvPr id="2" name="组合 1"/>
          <p:cNvGrpSpPr/>
          <p:nvPr/>
        </p:nvGrpSpPr>
        <p:grpSpPr>
          <a:xfrm>
            <a:off x="5135755" y="1357339"/>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dirty="0">
                <a:solidFill>
                  <a:srgbClr val="1B4367"/>
                </a:solidFill>
                <a:cs typeface="+mn-ea"/>
                <a:sym typeface="+mn-lt"/>
              </a:rPr>
              <a:t>目 录</a:t>
            </a: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79" name="文本框 10"/>
          <p:cNvSpPr txBox="1"/>
          <p:nvPr/>
        </p:nvSpPr>
        <p:spPr>
          <a:xfrm>
            <a:off x="5645032" y="2094697"/>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研究思路与方案</a:t>
            </a:r>
          </a:p>
        </p:txBody>
      </p:sp>
      <p:grpSp>
        <p:nvGrpSpPr>
          <p:cNvPr id="80" name="组合 79"/>
          <p:cNvGrpSpPr/>
          <p:nvPr/>
        </p:nvGrpSpPr>
        <p:grpSpPr>
          <a:xfrm>
            <a:off x="5135755" y="2074883"/>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sp>
        <p:nvSpPr>
          <p:cNvPr id="83" name="文本框 10"/>
          <p:cNvSpPr txBox="1"/>
          <p:nvPr/>
        </p:nvSpPr>
        <p:spPr>
          <a:xfrm>
            <a:off x="5645032" y="2812241"/>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研究成果与检验</a:t>
            </a:r>
          </a:p>
        </p:txBody>
      </p:sp>
      <p:grpSp>
        <p:nvGrpSpPr>
          <p:cNvPr id="84" name="组合 83"/>
          <p:cNvGrpSpPr/>
          <p:nvPr/>
        </p:nvGrpSpPr>
        <p:grpSpPr>
          <a:xfrm>
            <a:off x="5135755" y="2792427"/>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sp>
        <p:nvSpPr>
          <p:cNvPr id="87" name="文本框 10"/>
          <p:cNvSpPr txBox="1"/>
          <p:nvPr/>
        </p:nvSpPr>
        <p:spPr>
          <a:xfrm>
            <a:off x="5645032" y="3529785"/>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相关总结与展望</a:t>
            </a:r>
          </a:p>
        </p:txBody>
      </p:sp>
      <p:grpSp>
        <p:nvGrpSpPr>
          <p:cNvPr id="88" name="组合 87"/>
          <p:cNvGrpSpPr/>
          <p:nvPr/>
        </p:nvGrpSpPr>
        <p:grpSpPr>
          <a:xfrm>
            <a:off x="5135755" y="3509971"/>
            <a:ext cx="478533" cy="39357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1500"/>
                            </p:stCondLst>
                            <p:childTnLst>
                              <p:par>
                                <p:cTn id="20" presetID="53" presetClass="entr" presetSubtype="52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anim calcmode="lin" valueType="num">
                                      <p:cBhvr>
                                        <p:cTn id="25" dur="500" fill="hold"/>
                                        <p:tgtEl>
                                          <p:spTgt spid="2"/>
                                        </p:tgtEl>
                                        <p:attrNameLst>
                                          <p:attrName>ppt_x</p:attrName>
                                        </p:attrNameLst>
                                      </p:cBhvr>
                                      <p:tavLst>
                                        <p:tav tm="0">
                                          <p:val>
                                            <p:fltVal val="0.5"/>
                                          </p:val>
                                        </p:tav>
                                        <p:tav tm="100000">
                                          <p:val>
                                            <p:strVal val="#ppt_x"/>
                                          </p:val>
                                        </p:tav>
                                      </p:tavLst>
                                    </p:anim>
                                    <p:anim calcmode="lin" valueType="num">
                                      <p:cBhvr>
                                        <p:cTn id="26" dur="500" fill="hold"/>
                                        <p:tgtEl>
                                          <p:spTgt spid="2"/>
                                        </p:tgtEl>
                                        <p:attrNameLst>
                                          <p:attrName>ppt_y</p:attrName>
                                        </p:attrNameLst>
                                      </p:cBhvr>
                                      <p:tavLst>
                                        <p:tav tm="0">
                                          <p:val>
                                            <p:fltVal val="0.5"/>
                                          </p:val>
                                        </p:tav>
                                        <p:tav tm="100000">
                                          <p:val>
                                            <p:strVal val="#ppt_y"/>
                                          </p:val>
                                        </p:tav>
                                      </p:tavLst>
                                    </p:anim>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52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fltVal val="0.5"/>
                                          </p:val>
                                        </p:tav>
                                        <p:tav tm="100000">
                                          <p:val>
                                            <p:strVal val="#ppt_x"/>
                                          </p:val>
                                        </p:tav>
                                      </p:tavLst>
                                    </p:anim>
                                    <p:anim calcmode="lin" valueType="num">
                                      <p:cBhvr>
                                        <p:cTn id="39" dur="500" fill="hold"/>
                                        <p:tgtEl>
                                          <p:spTgt spid="80"/>
                                        </p:tgtEl>
                                        <p:attrNameLst>
                                          <p:attrName>ppt_y</p:attrName>
                                        </p:attrNameLst>
                                      </p:cBhvr>
                                      <p:tavLst>
                                        <p:tav tm="0">
                                          <p:val>
                                            <p:fltVal val="0.5"/>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53" presetClass="entr" presetSubtype="528"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p:cTn id="48" dur="500" fill="hold"/>
                                        <p:tgtEl>
                                          <p:spTgt spid="84"/>
                                        </p:tgtEl>
                                        <p:attrNameLst>
                                          <p:attrName>ppt_w</p:attrName>
                                        </p:attrNameLst>
                                      </p:cBhvr>
                                      <p:tavLst>
                                        <p:tav tm="0">
                                          <p:val>
                                            <p:fltVal val="0"/>
                                          </p:val>
                                        </p:tav>
                                        <p:tav tm="100000">
                                          <p:val>
                                            <p:strVal val="#ppt_w"/>
                                          </p:val>
                                        </p:tav>
                                      </p:tavLst>
                                    </p:anim>
                                    <p:anim calcmode="lin" valueType="num">
                                      <p:cBhvr>
                                        <p:cTn id="49" dur="500" fill="hold"/>
                                        <p:tgtEl>
                                          <p:spTgt spid="84"/>
                                        </p:tgtEl>
                                        <p:attrNameLst>
                                          <p:attrName>ppt_h</p:attrName>
                                        </p:attrNameLst>
                                      </p:cBhvr>
                                      <p:tavLst>
                                        <p:tav tm="0">
                                          <p:val>
                                            <p:fltVal val="0"/>
                                          </p:val>
                                        </p:tav>
                                        <p:tav tm="100000">
                                          <p:val>
                                            <p:strVal val="#ppt_h"/>
                                          </p:val>
                                        </p:tav>
                                      </p:tavLst>
                                    </p:anim>
                                    <p:animEffect transition="in" filter="fade">
                                      <p:cBhvr>
                                        <p:cTn id="50" dur="500"/>
                                        <p:tgtEl>
                                          <p:spTgt spid="84"/>
                                        </p:tgtEl>
                                      </p:cBhvr>
                                    </p:animEffect>
                                    <p:anim calcmode="lin" valueType="num">
                                      <p:cBhvr>
                                        <p:cTn id="51" dur="500" fill="hold"/>
                                        <p:tgtEl>
                                          <p:spTgt spid="84"/>
                                        </p:tgtEl>
                                        <p:attrNameLst>
                                          <p:attrName>ppt_x</p:attrName>
                                        </p:attrNameLst>
                                      </p:cBhvr>
                                      <p:tavLst>
                                        <p:tav tm="0">
                                          <p:val>
                                            <p:fltVal val="0.5"/>
                                          </p:val>
                                        </p:tav>
                                        <p:tav tm="100000">
                                          <p:val>
                                            <p:strVal val="#ppt_x"/>
                                          </p:val>
                                        </p:tav>
                                      </p:tavLst>
                                    </p:anim>
                                    <p:anim calcmode="lin" valueType="num">
                                      <p:cBhvr>
                                        <p:cTn id="52" dur="500" fill="hold"/>
                                        <p:tgtEl>
                                          <p:spTgt spid="84"/>
                                        </p:tgtEl>
                                        <p:attrNameLst>
                                          <p:attrName>ppt_y</p:attrName>
                                        </p:attrNameLst>
                                      </p:cBhvr>
                                      <p:tavLst>
                                        <p:tav tm="0">
                                          <p:val>
                                            <p:fltVal val="0.5"/>
                                          </p:val>
                                        </p:tav>
                                        <p:tav tm="100000">
                                          <p:val>
                                            <p:strVal val="#ppt_y"/>
                                          </p:val>
                                        </p:tav>
                                      </p:tavLst>
                                    </p:anim>
                                  </p:childTnLst>
                                </p:cTn>
                              </p:par>
                            </p:childTnLst>
                          </p:cTn>
                        </p:par>
                        <p:par>
                          <p:cTn id="53" fill="hold">
                            <p:stCondLst>
                              <p:cond delay="4000"/>
                            </p:stCondLst>
                            <p:childTnLst>
                              <p:par>
                                <p:cTn id="54" presetID="2" presetClass="entr" presetSubtype="2"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1+#ppt_w/2"/>
                                          </p:val>
                                        </p:tav>
                                        <p:tav tm="100000">
                                          <p:val>
                                            <p:strVal val="#ppt_x"/>
                                          </p:val>
                                        </p:tav>
                                      </p:tavLst>
                                    </p:anim>
                                    <p:anim calcmode="lin" valueType="num">
                                      <p:cBhvr additive="base">
                                        <p:cTn id="57" dur="500" fill="hold"/>
                                        <p:tgtEl>
                                          <p:spTgt spid="83"/>
                                        </p:tgtEl>
                                        <p:attrNameLst>
                                          <p:attrName>ppt_y</p:attrName>
                                        </p:attrNameLst>
                                      </p:cBhvr>
                                      <p:tavLst>
                                        <p:tav tm="0">
                                          <p:val>
                                            <p:strVal val="#ppt_y"/>
                                          </p:val>
                                        </p:tav>
                                        <p:tav tm="100000">
                                          <p:val>
                                            <p:strVal val="#ppt_y"/>
                                          </p:val>
                                        </p:tav>
                                      </p:tavLst>
                                    </p:anim>
                                  </p:childTnLst>
                                </p:cTn>
                              </p:par>
                            </p:childTnLst>
                          </p:cTn>
                        </p:par>
                        <p:par>
                          <p:cTn id="58" fill="hold">
                            <p:stCondLst>
                              <p:cond delay="4500"/>
                            </p:stCondLst>
                            <p:childTnLst>
                              <p:par>
                                <p:cTn id="59" presetID="53" presetClass="entr" presetSubtype="528"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Effect transition="in" filter="fade">
                                      <p:cBhvr>
                                        <p:cTn id="63" dur="500"/>
                                        <p:tgtEl>
                                          <p:spTgt spid="88"/>
                                        </p:tgtEl>
                                      </p:cBhvr>
                                    </p:animEffect>
                                    <p:anim calcmode="lin" valueType="num">
                                      <p:cBhvr>
                                        <p:cTn id="64" dur="500" fill="hold"/>
                                        <p:tgtEl>
                                          <p:spTgt spid="88"/>
                                        </p:tgtEl>
                                        <p:attrNameLst>
                                          <p:attrName>ppt_x</p:attrName>
                                        </p:attrNameLst>
                                      </p:cBhvr>
                                      <p:tavLst>
                                        <p:tav tm="0">
                                          <p:val>
                                            <p:fltVal val="0.5"/>
                                          </p:val>
                                        </p:tav>
                                        <p:tav tm="100000">
                                          <p:val>
                                            <p:strVal val="#ppt_x"/>
                                          </p:val>
                                        </p:tav>
                                      </p:tavLst>
                                    </p:anim>
                                    <p:anim calcmode="lin" valueType="num">
                                      <p:cBhvr>
                                        <p:cTn id="65" dur="500" fill="hold"/>
                                        <p:tgtEl>
                                          <p:spTgt spid="88"/>
                                        </p:tgtEl>
                                        <p:attrNameLst>
                                          <p:attrName>ppt_y</p:attrName>
                                        </p:attrNameLst>
                                      </p:cBhvr>
                                      <p:tavLst>
                                        <p:tav tm="0">
                                          <p:val>
                                            <p:fltVal val="0.5"/>
                                          </p:val>
                                        </p:tav>
                                        <p:tav tm="100000">
                                          <p:val>
                                            <p:strVal val="#ppt_y"/>
                                          </p:val>
                                        </p:tav>
                                      </p:tavLst>
                                    </p:anim>
                                  </p:childTnLst>
                                </p:cTn>
                              </p:par>
                            </p:childTnLst>
                          </p:cTn>
                        </p:par>
                        <p:par>
                          <p:cTn id="66" fill="hold">
                            <p:stCondLst>
                              <p:cond delay="5000"/>
                            </p:stCondLst>
                            <p:childTnLst>
                              <p:par>
                                <p:cTn id="67" presetID="2" presetClass="entr" presetSubtype="2" fill="hold" grpId="0" nodeType="after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additive="base">
                                        <p:cTn id="69" dur="500" fill="hold"/>
                                        <p:tgtEl>
                                          <p:spTgt spid="87"/>
                                        </p:tgtEl>
                                        <p:attrNameLst>
                                          <p:attrName>ppt_x</p:attrName>
                                        </p:attrNameLst>
                                      </p:cBhvr>
                                      <p:tavLst>
                                        <p:tav tm="0">
                                          <p:val>
                                            <p:strVal val="1+#ppt_w/2"/>
                                          </p:val>
                                        </p:tav>
                                        <p:tav tm="100000">
                                          <p:val>
                                            <p:strVal val="#ppt_x"/>
                                          </p:val>
                                        </p:tav>
                                      </p:tavLst>
                                    </p:anim>
                                    <p:anim calcmode="lin" valueType="num">
                                      <p:cBhvr additive="base">
                                        <p:cTn id="70"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3" grpId="0"/>
      <p:bldP spid="3" grpId="0"/>
      <p:bldP spid="79" grpId="0" animBg="1"/>
      <p:bldP spid="83" grpId="0" animBg="1"/>
      <p:bldP spid="87"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26557"/>
            <a:ext cx="3256439"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匿名保护原型系统</a:t>
            </a:r>
            <a:r>
              <a:rPr lang="en-US" altLang="zh-CN" sz="1700" b="1" dirty="0">
                <a:solidFill>
                  <a:srgbClr val="1B4367"/>
                </a:solidFill>
                <a:cs typeface="+mn-ea"/>
                <a:sym typeface="+mn-lt"/>
              </a:rPr>
              <a:t>——</a:t>
            </a:r>
            <a:r>
              <a:rPr lang="zh-CN" altLang="en-US" sz="1700" b="1" dirty="0">
                <a:solidFill>
                  <a:srgbClr val="1B4367"/>
                </a:solidFill>
                <a:cs typeface="+mn-ea"/>
                <a:sym typeface="+mn-lt"/>
              </a:rPr>
              <a:t>效果监测</a:t>
            </a: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5EA17D3A-35DC-4C26-8BEB-F9C84A5D6500}"/>
              </a:ext>
            </a:extLst>
          </p:cNvPr>
          <p:cNvPicPr/>
          <p:nvPr/>
        </p:nvPicPr>
        <p:blipFill>
          <a:blip r:embed="rId2"/>
          <a:stretch>
            <a:fillRect/>
          </a:stretch>
        </p:blipFill>
        <p:spPr>
          <a:xfrm>
            <a:off x="77467" y="880449"/>
            <a:ext cx="4865798" cy="3124835"/>
          </a:xfrm>
          <a:prstGeom prst="rect">
            <a:avLst/>
          </a:prstGeom>
        </p:spPr>
      </p:pic>
      <p:pic>
        <p:nvPicPr>
          <p:cNvPr id="7" name="图片 6">
            <a:extLst>
              <a:ext uri="{FF2B5EF4-FFF2-40B4-BE49-F238E27FC236}">
                <a16:creationId xmlns:a16="http://schemas.microsoft.com/office/drawing/2014/main" id="{FBEF307D-4439-4E6C-9B98-5D66CB37D16F}"/>
              </a:ext>
            </a:extLst>
          </p:cNvPr>
          <p:cNvPicPr/>
          <p:nvPr/>
        </p:nvPicPr>
        <p:blipFill>
          <a:blip r:embed="rId3"/>
          <a:stretch>
            <a:fillRect/>
          </a:stretch>
        </p:blipFill>
        <p:spPr>
          <a:xfrm>
            <a:off x="4200735" y="1652634"/>
            <a:ext cx="4865798" cy="3124835"/>
          </a:xfrm>
          <a:prstGeom prst="rect">
            <a:avLst/>
          </a:prstGeom>
        </p:spPr>
      </p:pic>
    </p:spTree>
    <p:extLst>
      <p:ext uri="{BB962C8B-B14F-4D97-AF65-F5344CB8AC3E}">
        <p14:creationId xmlns:p14="http://schemas.microsoft.com/office/powerpoint/2010/main" val="22645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C4E080BB-7D70-412F-A23A-05665AEDCC6F}"/>
              </a:ext>
            </a:extLst>
          </p:cNvPr>
          <p:cNvSpPr txBox="1"/>
          <p:nvPr/>
        </p:nvSpPr>
        <p:spPr>
          <a:xfrm>
            <a:off x="709386" y="326557"/>
            <a:ext cx="3256439"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匿名保护原型系统</a:t>
            </a:r>
            <a:r>
              <a:rPr lang="en-US" altLang="zh-CN" sz="1700" b="1" dirty="0">
                <a:solidFill>
                  <a:srgbClr val="1B4367"/>
                </a:solidFill>
                <a:cs typeface="+mn-ea"/>
                <a:sym typeface="+mn-lt"/>
              </a:rPr>
              <a:t>——</a:t>
            </a:r>
            <a:r>
              <a:rPr lang="zh-CN" altLang="en-US" sz="1700" b="1" dirty="0">
                <a:solidFill>
                  <a:srgbClr val="1B4367"/>
                </a:solidFill>
                <a:cs typeface="+mn-ea"/>
                <a:sym typeface="+mn-lt"/>
              </a:rPr>
              <a:t>数据发布</a:t>
            </a:r>
          </a:p>
        </p:txBody>
      </p:sp>
      <p:cxnSp>
        <p:nvCxnSpPr>
          <p:cNvPr id="3" name="直接连接符 2">
            <a:extLst>
              <a:ext uri="{FF2B5EF4-FFF2-40B4-BE49-F238E27FC236}">
                <a16:creationId xmlns:a16="http://schemas.microsoft.com/office/drawing/2014/main" id="{0235B6B0-77BA-4A05-A4EF-D7DCEC26ABE1}"/>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571CDD0B-604E-41CE-B5C5-0A2882F754E2}"/>
              </a:ext>
            </a:extLst>
          </p:cNvPr>
          <p:cNvPicPr/>
          <p:nvPr/>
        </p:nvPicPr>
        <p:blipFill>
          <a:blip r:embed="rId2"/>
          <a:stretch>
            <a:fillRect/>
          </a:stretch>
        </p:blipFill>
        <p:spPr>
          <a:xfrm>
            <a:off x="77467" y="895860"/>
            <a:ext cx="4865799" cy="3124836"/>
          </a:xfrm>
          <a:prstGeom prst="rect">
            <a:avLst/>
          </a:prstGeom>
        </p:spPr>
      </p:pic>
      <p:pic>
        <p:nvPicPr>
          <p:cNvPr id="7" name="图片 6">
            <a:extLst>
              <a:ext uri="{FF2B5EF4-FFF2-40B4-BE49-F238E27FC236}">
                <a16:creationId xmlns:a16="http://schemas.microsoft.com/office/drawing/2014/main" id="{CBE573A0-714B-4AC1-ABC6-BDF6386CC420}"/>
              </a:ext>
            </a:extLst>
          </p:cNvPr>
          <p:cNvPicPr/>
          <p:nvPr/>
        </p:nvPicPr>
        <p:blipFill>
          <a:blip r:embed="rId3"/>
          <a:stretch>
            <a:fillRect/>
          </a:stretch>
        </p:blipFill>
        <p:spPr>
          <a:xfrm>
            <a:off x="4190460" y="1671559"/>
            <a:ext cx="4865799" cy="3124836"/>
          </a:xfrm>
          <a:prstGeom prst="rect">
            <a:avLst/>
          </a:prstGeom>
        </p:spPr>
      </p:pic>
    </p:spTree>
    <p:extLst>
      <p:ext uri="{BB962C8B-B14F-4D97-AF65-F5344CB8AC3E}">
        <p14:creationId xmlns:p14="http://schemas.microsoft.com/office/powerpoint/2010/main" val="425174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相关总结与展望</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15878104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2422182" y="1526763"/>
            <a:ext cx="2254385" cy="939044"/>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412492" y="2256976"/>
            <a:ext cx="2264075" cy="20775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480547" y="2554409"/>
            <a:ext cx="2270601" cy="432782"/>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cxnSpLocks/>
          </p:cNvCxnSpPr>
          <p:nvPr/>
        </p:nvCxnSpPr>
        <p:spPr>
          <a:xfrm>
            <a:off x="2458433" y="2564872"/>
            <a:ext cx="2218134" cy="1152533"/>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542858" y="1319013"/>
            <a:ext cx="422319" cy="446276"/>
            <a:chOff x="6368440" y="1774897"/>
            <a:chExt cx="563092" cy="595035"/>
          </a:xfrm>
          <a:solidFill>
            <a:srgbClr val="1B4367"/>
          </a:solidFill>
        </p:grpSpPr>
        <p:sp>
          <p:nvSpPr>
            <p:cNvPr id="33" name="椭圆 32"/>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5" name="文本框 34"/>
            <p:cNvSpPr txBox="1"/>
            <p:nvPr/>
          </p:nvSpPr>
          <p:spPr>
            <a:xfrm>
              <a:off x="6378447" y="1774897"/>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1</a:t>
              </a:r>
              <a:endParaRPr lang="en-US" altLang="zh-CN" sz="2300" b="1" dirty="0">
                <a:solidFill>
                  <a:schemeClr val="bg1"/>
                </a:solidFill>
                <a:cs typeface="+mn-ea"/>
                <a:sym typeface="+mn-lt"/>
              </a:endParaRPr>
            </a:p>
          </p:txBody>
        </p:sp>
      </p:grpSp>
      <p:sp>
        <p:nvSpPr>
          <p:cNvPr id="61" name="文本框 60"/>
          <p:cNvSpPr txBox="1"/>
          <p:nvPr/>
        </p:nvSpPr>
        <p:spPr>
          <a:xfrm>
            <a:off x="4987291" y="1404742"/>
            <a:ext cx="3110369" cy="25013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zh-CN" altLang="en-US" sz="1200" kern="0" dirty="0">
                <a:solidFill>
                  <a:schemeClr val="tx1">
                    <a:lumMod val="75000"/>
                    <a:lumOff val="25000"/>
                  </a:schemeClr>
                </a:solidFill>
                <a:cs typeface="+mn-ea"/>
                <a:sym typeface="+mn-lt"/>
              </a:rPr>
              <a:t>单源最短路径约束模型</a:t>
            </a:r>
            <a:endParaRPr lang="en-US" altLang="zh-CN" sz="1200" kern="0" dirty="0">
              <a:solidFill>
                <a:schemeClr val="tx1">
                  <a:lumMod val="75000"/>
                  <a:lumOff val="25000"/>
                </a:schemeClr>
              </a:solidFill>
              <a:cs typeface="+mn-ea"/>
              <a:sym typeface="+mn-lt"/>
            </a:endParaRPr>
          </a:p>
        </p:txBody>
      </p:sp>
      <p:grpSp>
        <p:nvGrpSpPr>
          <p:cNvPr id="5" name="组合 4"/>
          <p:cNvGrpSpPr/>
          <p:nvPr/>
        </p:nvGrpSpPr>
        <p:grpSpPr>
          <a:xfrm>
            <a:off x="4542858" y="2049228"/>
            <a:ext cx="422319" cy="446276"/>
            <a:chOff x="6368440" y="2745273"/>
            <a:chExt cx="563092" cy="595035"/>
          </a:xfrm>
          <a:solidFill>
            <a:srgbClr val="1B4367"/>
          </a:solidFill>
        </p:grpSpPr>
        <p:sp>
          <p:nvSpPr>
            <p:cNvPr id="34" name="椭圆 33"/>
            <p:cNvSpPr/>
            <p:nvPr/>
          </p:nvSpPr>
          <p:spPr>
            <a:xfrm>
              <a:off x="6368440" y="2745274"/>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7" name="文本框 34"/>
            <p:cNvSpPr txBox="1"/>
            <p:nvPr/>
          </p:nvSpPr>
          <p:spPr>
            <a:xfrm>
              <a:off x="6378447" y="2745273"/>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2</a:t>
              </a:r>
              <a:endParaRPr lang="en-US" altLang="zh-CN" sz="2300" b="1" dirty="0">
                <a:solidFill>
                  <a:schemeClr val="bg1"/>
                </a:solidFill>
                <a:cs typeface="+mn-ea"/>
                <a:sym typeface="+mn-lt"/>
              </a:endParaRPr>
            </a:p>
          </p:txBody>
        </p:sp>
      </p:grpSp>
      <p:sp>
        <p:nvSpPr>
          <p:cNvPr id="38" name="文本框 60"/>
          <p:cNvSpPr txBox="1"/>
          <p:nvPr/>
        </p:nvSpPr>
        <p:spPr>
          <a:xfrm>
            <a:off x="4987291" y="2141325"/>
            <a:ext cx="3110369" cy="25013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zh-CN" altLang="en-US" sz="1200" kern="0" dirty="0">
                <a:solidFill>
                  <a:schemeClr val="tx1">
                    <a:lumMod val="75000"/>
                    <a:lumOff val="25000"/>
                  </a:schemeClr>
                </a:solidFill>
                <a:cs typeface="+mn-ea"/>
                <a:sym typeface="+mn-lt"/>
              </a:rPr>
              <a:t>差分隐私的序列组合性质</a:t>
            </a:r>
          </a:p>
        </p:txBody>
      </p:sp>
      <p:grpSp>
        <p:nvGrpSpPr>
          <p:cNvPr id="11" name="组合 10"/>
          <p:cNvGrpSpPr/>
          <p:nvPr/>
        </p:nvGrpSpPr>
        <p:grpSpPr>
          <a:xfrm>
            <a:off x="4542858" y="2779442"/>
            <a:ext cx="422319" cy="446276"/>
            <a:chOff x="6280888" y="3790231"/>
            <a:chExt cx="563092" cy="595035"/>
          </a:xfrm>
          <a:solidFill>
            <a:srgbClr val="1B4367"/>
          </a:solidFill>
        </p:grpSpPr>
        <p:sp>
          <p:nvSpPr>
            <p:cNvPr id="39" name="椭圆 38"/>
            <p:cNvSpPr/>
            <p:nvPr/>
          </p:nvSpPr>
          <p:spPr>
            <a:xfrm>
              <a:off x="6280888" y="3790232"/>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文本框 34"/>
            <p:cNvSpPr txBox="1"/>
            <p:nvPr/>
          </p:nvSpPr>
          <p:spPr>
            <a:xfrm>
              <a:off x="6290895" y="3790231"/>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3</a:t>
              </a:r>
              <a:endParaRPr lang="en-US" altLang="zh-CN" sz="2300" b="1" dirty="0">
                <a:solidFill>
                  <a:schemeClr val="bg1"/>
                </a:solidFill>
                <a:cs typeface="+mn-ea"/>
                <a:sym typeface="+mn-lt"/>
              </a:endParaRPr>
            </a:p>
          </p:txBody>
        </p:sp>
      </p:grpSp>
      <p:sp>
        <p:nvSpPr>
          <p:cNvPr id="41" name="文本框 60"/>
          <p:cNvSpPr txBox="1"/>
          <p:nvPr/>
        </p:nvSpPr>
        <p:spPr>
          <a:xfrm>
            <a:off x="4987291" y="2862124"/>
            <a:ext cx="3110369" cy="25013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zh-CN" altLang="en-US" sz="1200" kern="0" dirty="0">
                <a:solidFill>
                  <a:schemeClr val="tx1">
                    <a:lumMod val="75000"/>
                    <a:lumOff val="25000"/>
                  </a:schemeClr>
                </a:solidFill>
                <a:cs typeface="+mn-ea"/>
                <a:sym typeface="+mn-lt"/>
              </a:rPr>
              <a:t>既添加边噪声又添加节点噪声</a:t>
            </a:r>
          </a:p>
        </p:txBody>
      </p:sp>
      <p:grpSp>
        <p:nvGrpSpPr>
          <p:cNvPr id="12" name="组合 11"/>
          <p:cNvGrpSpPr/>
          <p:nvPr/>
        </p:nvGrpSpPr>
        <p:grpSpPr>
          <a:xfrm>
            <a:off x="4542858" y="3509655"/>
            <a:ext cx="422319" cy="446276"/>
            <a:chOff x="6280888" y="4763849"/>
            <a:chExt cx="563092" cy="595035"/>
          </a:xfrm>
          <a:solidFill>
            <a:srgbClr val="1B4367"/>
          </a:solidFill>
        </p:grpSpPr>
        <p:sp>
          <p:nvSpPr>
            <p:cNvPr id="42" name="椭圆 41"/>
            <p:cNvSpPr/>
            <p:nvPr/>
          </p:nvSpPr>
          <p:spPr>
            <a:xfrm>
              <a:off x="6280888" y="4763850"/>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34"/>
            <p:cNvSpPr txBox="1"/>
            <p:nvPr/>
          </p:nvSpPr>
          <p:spPr>
            <a:xfrm>
              <a:off x="6290895" y="4763849"/>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4</a:t>
              </a:r>
              <a:endParaRPr lang="en-US" altLang="zh-CN" sz="2300" b="1" dirty="0">
                <a:solidFill>
                  <a:schemeClr val="bg1"/>
                </a:solidFill>
                <a:cs typeface="+mn-ea"/>
                <a:sym typeface="+mn-lt"/>
              </a:endParaRPr>
            </a:p>
          </p:txBody>
        </p:sp>
      </p:grpSp>
      <p:sp>
        <p:nvSpPr>
          <p:cNvPr id="44" name="文本框 60"/>
          <p:cNvSpPr txBox="1"/>
          <p:nvPr/>
        </p:nvSpPr>
        <p:spPr>
          <a:xfrm>
            <a:off x="4987291" y="3609639"/>
            <a:ext cx="3110369" cy="250133"/>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00"/>
              </a:lnSpc>
            </a:pPr>
            <a:r>
              <a:rPr lang="en-US" altLang="zh-CN" sz="1200" kern="0" dirty="0">
                <a:solidFill>
                  <a:schemeClr val="tx1">
                    <a:lumMod val="75000"/>
                    <a:lumOff val="25000"/>
                  </a:schemeClr>
                </a:solidFill>
                <a:cs typeface="+mn-ea"/>
                <a:sym typeface="+mn-lt"/>
              </a:rPr>
              <a:t>B/S</a:t>
            </a:r>
            <a:r>
              <a:rPr lang="zh-CN" altLang="en-US" sz="1200" kern="0" dirty="0">
                <a:solidFill>
                  <a:schemeClr val="tx1">
                    <a:lumMod val="75000"/>
                    <a:lumOff val="25000"/>
                  </a:schemeClr>
                </a:solidFill>
                <a:cs typeface="+mn-ea"/>
                <a:sym typeface="+mn-lt"/>
              </a:rPr>
              <a:t>架构匿名保护原型系统</a:t>
            </a:r>
          </a:p>
        </p:txBody>
      </p:sp>
      <p:grpSp>
        <p:nvGrpSpPr>
          <p:cNvPr id="69" name="组合 68"/>
          <p:cNvGrpSpPr/>
          <p:nvPr/>
        </p:nvGrpSpPr>
        <p:grpSpPr>
          <a:xfrm>
            <a:off x="1363694" y="1918392"/>
            <a:ext cx="1422510" cy="1154224"/>
            <a:chOff x="1871278" y="2524327"/>
            <a:chExt cx="1970641" cy="1550662"/>
          </a:xfrm>
          <a:solidFill>
            <a:srgbClr val="1B4367"/>
          </a:solidFill>
        </p:grpSpPr>
        <p:sp>
          <p:nvSpPr>
            <p:cNvPr id="47" name="椭圆 46"/>
            <p:cNvSpPr/>
            <p:nvPr/>
          </p:nvSpPr>
          <p:spPr>
            <a:xfrm>
              <a:off x="2056674" y="2524327"/>
              <a:ext cx="1550669" cy="1550662"/>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7" name="文本框 15"/>
            <p:cNvSpPr txBox="1"/>
            <p:nvPr/>
          </p:nvSpPr>
          <p:spPr>
            <a:xfrm>
              <a:off x="1871278" y="3002140"/>
              <a:ext cx="1970641" cy="595034"/>
            </a:xfrm>
            <a:prstGeom prst="rect">
              <a:avLst/>
            </a:prstGeom>
            <a:noFill/>
            <a:ln>
              <a:noFill/>
            </a:ln>
          </p:spPr>
          <p:txBody>
            <a:bodyPr wrap="square" rtlCol="0">
              <a:spAutoFit/>
            </a:bodyPr>
            <a:lstStyle/>
            <a:p>
              <a:pPr algn="ctr"/>
              <a:r>
                <a:rPr lang="zh-CN" altLang="en-US" sz="2300" b="1" dirty="0">
                  <a:solidFill>
                    <a:schemeClr val="bg1"/>
                  </a:solidFill>
                  <a:cs typeface="+mn-ea"/>
                  <a:sym typeface="+mn-lt"/>
                </a:rPr>
                <a:t>总结</a:t>
              </a:r>
            </a:p>
          </p:txBody>
        </p:sp>
      </p:grpSp>
    </p:spTree>
    <p:extLst>
      <p:ext uri="{BB962C8B-B14F-4D97-AF65-F5344CB8AC3E}">
        <p14:creationId xmlns:p14="http://schemas.microsoft.com/office/powerpoint/2010/main" val="423386519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1000" fill="hold"/>
                                        <p:tgtEl>
                                          <p:spTgt spid="61"/>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500"/>
                            </p:stCondLst>
                            <p:childTnLst>
                              <p:par>
                                <p:cTn id="37" presetID="42"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left)">
                                      <p:cBhvr>
                                        <p:cTn id="45" dur="500"/>
                                        <p:tgtEl>
                                          <p:spTgt spid="60"/>
                                        </p:tgtEl>
                                      </p:cBhvr>
                                    </p:animEffect>
                                  </p:childTnLst>
                                </p:cTn>
                              </p:par>
                            </p:childTnLst>
                          </p:cTn>
                        </p:par>
                        <p:par>
                          <p:cTn id="46" fill="hold">
                            <p:stCondLst>
                              <p:cond delay="5000"/>
                            </p:stCondLst>
                            <p:childTnLst>
                              <p:par>
                                <p:cTn id="47" presetID="53" presetClass="entr" presetSubtype="16"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5500"/>
                            </p:stCondLst>
                            <p:childTnLst>
                              <p:par>
                                <p:cTn id="53" presetID="42" presetClass="entr" presetSubtype="0"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1000"/>
                                        <p:tgtEl>
                                          <p:spTgt spid="41"/>
                                        </p:tgtEl>
                                      </p:cBhvr>
                                    </p:animEffect>
                                    <p:anim calcmode="lin" valueType="num">
                                      <p:cBhvr>
                                        <p:cTn id="56" dur="1000" fill="hold"/>
                                        <p:tgtEl>
                                          <p:spTgt spid="41"/>
                                        </p:tgtEl>
                                        <p:attrNameLst>
                                          <p:attrName>ppt_x</p:attrName>
                                        </p:attrNameLst>
                                      </p:cBhvr>
                                      <p:tavLst>
                                        <p:tav tm="0">
                                          <p:val>
                                            <p:strVal val="#ppt_x"/>
                                          </p:val>
                                        </p:tav>
                                        <p:tav tm="100000">
                                          <p:val>
                                            <p:strVal val="#ppt_x"/>
                                          </p:val>
                                        </p:tav>
                                      </p:tavLst>
                                    </p:anim>
                                    <p:anim calcmode="lin" valueType="num">
                                      <p:cBhvr>
                                        <p:cTn id="57" dur="1000" fill="hold"/>
                                        <p:tgtEl>
                                          <p:spTgt spid="41"/>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22" presetClass="entr" presetSubtype="8" fill="hold" nodeType="after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wipe(left)">
                                      <p:cBhvr>
                                        <p:cTn id="61" dur="500"/>
                                        <p:tgtEl>
                                          <p:spTgt spid="65"/>
                                        </p:tgtEl>
                                      </p:cBhvr>
                                    </p:animEffect>
                                  </p:childTnLst>
                                </p:cTn>
                              </p:par>
                            </p:childTnLst>
                          </p:cTn>
                        </p:par>
                        <p:par>
                          <p:cTn id="62" fill="hold">
                            <p:stCondLst>
                              <p:cond delay="7000"/>
                            </p:stCondLst>
                            <p:childTnLst>
                              <p:par>
                                <p:cTn id="63" presetID="53" presetClass="entr" presetSubtype="16"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par>
                          <p:cTn id="68" fill="hold">
                            <p:stCondLst>
                              <p:cond delay="7500"/>
                            </p:stCondLst>
                            <p:childTnLst>
                              <p:par>
                                <p:cTn id="69" presetID="42" presetClass="entr" presetSubtype="0"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0"/>
                                        <p:tgtEl>
                                          <p:spTgt spid="44"/>
                                        </p:tgtEl>
                                      </p:cBhvr>
                                    </p:animEffect>
                                    <p:anim calcmode="lin" valueType="num">
                                      <p:cBhvr>
                                        <p:cTn id="72" dur="1000" fill="hold"/>
                                        <p:tgtEl>
                                          <p:spTgt spid="44"/>
                                        </p:tgtEl>
                                        <p:attrNameLst>
                                          <p:attrName>ppt_x</p:attrName>
                                        </p:attrNameLst>
                                      </p:cBhvr>
                                      <p:tavLst>
                                        <p:tav tm="0">
                                          <p:val>
                                            <p:strVal val="#ppt_x"/>
                                          </p:val>
                                        </p:tav>
                                        <p:tav tm="100000">
                                          <p:val>
                                            <p:strVal val="#ppt_x"/>
                                          </p:val>
                                        </p:tav>
                                      </p:tavLst>
                                    </p:anim>
                                    <p:anim calcmode="lin" valueType="num">
                                      <p:cBhvr>
                                        <p:cTn id="7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38" grpId="0"/>
      <p:bldP spid="41"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40305E72-CF27-4DBC-A2A6-92E066B0AFFF}"/>
              </a:ext>
            </a:extLst>
          </p:cNvPr>
          <p:cNvSpPr txBox="1"/>
          <p:nvPr/>
        </p:nvSpPr>
        <p:spPr>
          <a:xfrm>
            <a:off x="709386" y="248140"/>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展望</a:t>
            </a:r>
          </a:p>
        </p:txBody>
      </p:sp>
      <p:cxnSp>
        <p:nvCxnSpPr>
          <p:cNvPr id="3" name="直接连接符 2">
            <a:extLst>
              <a:ext uri="{FF2B5EF4-FFF2-40B4-BE49-F238E27FC236}">
                <a16:creationId xmlns:a16="http://schemas.microsoft.com/office/drawing/2014/main" id="{7B771F34-81FC-40EB-A977-B88E896EBBD4}"/>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TextBox 13">
            <a:extLst>
              <a:ext uri="{FF2B5EF4-FFF2-40B4-BE49-F238E27FC236}">
                <a16:creationId xmlns:a16="http://schemas.microsoft.com/office/drawing/2014/main" id="{750CB00A-1885-493B-A485-4D9696C6E766}"/>
              </a:ext>
            </a:extLst>
          </p:cNvPr>
          <p:cNvSpPr txBox="1"/>
          <p:nvPr/>
        </p:nvSpPr>
        <p:spPr>
          <a:xfrm>
            <a:off x="2151948" y="1065054"/>
            <a:ext cx="1401112"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数据分割处理</a:t>
            </a:r>
          </a:p>
        </p:txBody>
      </p:sp>
      <p:sp>
        <p:nvSpPr>
          <p:cNvPr id="5" name="TextBox 13">
            <a:extLst>
              <a:ext uri="{FF2B5EF4-FFF2-40B4-BE49-F238E27FC236}">
                <a16:creationId xmlns:a16="http://schemas.microsoft.com/office/drawing/2014/main" id="{3243D831-D15C-45B5-99AF-0E63E43C237B}"/>
              </a:ext>
            </a:extLst>
          </p:cNvPr>
          <p:cNvSpPr txBox="1"/>
          <p:nvPr/>
        </p:nvSpPr>
        <p:spPr>
          <a:xfrm>
            <a:off x="2151947" y="2828587"/>
            <a:ext cx="1824151"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分属性生成约束</a:t>
            </a:r>
          </a:p>
        </p:txBody>
      </p:sp>
      <p:sp>
        <p:nvSpPr>
          <p:cNvPr id="6" name="TextBox 13">
            <a:extLst>
              <a:ext uri="{FF2B5EF4-FFF2-40B4-BE49-F238E27FC236}">
                <a16:creationId xmlns:a16="http://schemas.microsoft.com/office/drawing/2014/main" id="{198ED469-8A5B-4720-B340-5CD0BDC5DF80}"/>
              </a:ext>
            </a:extLst>
          </p:cNvPr>
          <p:cNvSpPr txBox="1"/>
          <p:nvPr/>
        </p:nvSpPr>
        <p:spPr>
          <a:xfrm>
            <a:off x="2151947" y="1340128"/>
            <a:ext cx="4726601" cy="964623"/>
          </a:xfrm>
          <a:prstGeom prst="rect">
            <a:avLst/>
          </a:prstGeom>
          <a:noFill/>
          <a:ln w="9525">
            <a:noFill/>
            <a:miter/>
          </a:ln>
        </p:spPr>
        <p:txBody>
          <a:bodyPr wrap="square" lIns="0" tIns="0" rIns="0" bIns="0">
            <a:spAutoFit/>
          </a:bodyPr>
          <a:lstStyle/>
          <a:p>
            <a:pPr>
              <a:lnSpc>
                <a:spcPct val="200000"/>
              </a:lnSpc>
            </a:pPr>
            <a:r>
              <a:rPr lang="zh-CN" altLang="en-US" sz="1100" dirty="0">
                <a:solidFill>
                  <a:schemeClr val="tx1">
                    <a:lumMod val="75000"/>
                    <a:lumOff val="25000"/>
                  </a:schemeClr>
                </a:solidFill>
                <a:cs typeface="+mn-ea"/>
                <a:sym typeface="+mn-lt"/>
              </a:rPr>
              <a:t>大规模数据的优化处理，在大数据时代，各企业尤其是大型互联网公司，若要通过本系统进行隐私保护耗时将是一个严峻的问题，因此可以在数据输入时进行数据分割处理，将原始图拆分成不同小块再进行后续步骤。</a:t>
            </a:r>
            <a:endParaRPr lang="zh-CN" altLang="en-US" sz="1100" i="1" dirty="0">
              <a:solidFill>
                <a:schemeClr val="tx1">
                  <a:lumMod val="75000"/>
                  <a:lumOff val="25000"/>
                </a:schemeClr>
              </a:solidFill>
              <a:cs typeface="+mn-ea"/>
              <a:sym typeface="+mn-lt"/>
            </a:endParaRPr>
          </a:p>
        </p:txBody>
      </p:sp>
      <p:sp>
        <p:nvSpPr>
          <p:cNvPr id="8" name="TextBox 13">
            <a:extLst>
              <a:ext uri="{FF2B5EF4-FFF2-40B4-BE49-F238E27FC236}">
                <a16:creationId xmlns:a16="http://schemas.microsoft.com/office/drawing/2014/main" id="{DE564222-8169-472C-A55F-94B374163469}"/>
              </a:ext>
            </a:extLst>
          </p:cNvPr>
          <p:cNvSpPr txBox="1"/>
          <p:nvPr/>
        </p:nvSpPr>
        <p:spPr>
          <a:xfrm>
            <a:off x="2148675" y="3171549"/>
            <a:ext cx="4726601" cy="964623"/>
          </a:xfrm>
          <a:prstGeom prst="rect">
            <a:avLst/>
          </a:prstGeom>
          <a:noFill/>
          <a:ln w="9525">
            <a:noFill/>
            <a:miter/>
          </a:ln>
        </p:spPr>
        <p:txBody>
          <a:bodyPr wrap="square" lIns="0" tIns="0" rIns="0" bIns="0">
            <a:spAutoFit/>
          </a:bodyPr>
          <a:lstStyle/>
          <a:p>
            <a:pPr>
              <a:lnSpc>
                <a:spcPct val="200000"/>
              </a:lnSpc>
            </a:pPr>
            <a:r>
              <a:rPr lang="zh-CN" altLang="en-US" sz="1100" dirty="0">
                <a:solidFill>
                  <a:schemeClr val="tx1">
                    <a:lumMod val="75000"/>
                    <a:lumOff val="25000"/>
                  </a:schemeClr>
                </a:solidFill>
                <a:cs typeface="+mn-ea"/>
                <a:sym typeface="+mn-lt"/>
              </a:rPr>
              <a:t>单源最短路径模型可以进行优化。后续工作将考虑根据对参数的不同需求优化模型，减少需求较低的属性约束，进一步减少不等式的数量，提高算法的运行效率。</a:t>
            </a:r>
            <a:endParaRPr lang="zh-CN" altLang="en-US" sz="1100" i="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68472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5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p>
        </p:txBody>
      </p:sp>
    </p:spTree>
    <p:extLst>
      <p:ext uri="{BB962C8B-B14F-4D97-AF65-F5344CB8AC3E}">
        <p14:creationId xmlns:p14="http://schemas.microsoft.com/office/powerpoint/2010/main" val="48536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课题背景与意义</a:t>
            </a: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4798031" y="1267406"/>
            <a:ext cx="4345969" cy="2665048"/>
          </a:xfrm>
          <a:prstGeom prst="rect">
            <a:avLst/>
          </a:prstGeom>
          <a:solidFill>
            <a:srgbClr val="1B4367"/>
          </a:solidFill>
          <a:ln w="9525">
            <a:noFill/>
            <a:bevel/>
            <a:headEnd/>
            <a:tailEnd/>
          </a:ln>
        </p:spPr>
        <p:txBody>
          <a:bodyPr lIns="68580" tIns="34290" rIns="68580" bIns="34290"/>
          <a:lstStyle/>
          <a:p>
            <a:pPr eaLnBrk="1" hangingPunct="1"/>
            <a:endParaRPr lang="zh-CN" altLang="en-US" dirty="0">
              <a:cs typeface="+mn-ea"/>
              <a:sym typeface="+mn-lt"/>
            </a:endParaRPr>
          </a:p>
        </p:txBody>
      </p:sp>
      <p:sp>
        <p:nvSpPr>
          <p:cNvPr id="12" name="文本框 11"/>
          <p:cNvSpPr txBox="1"/>
          <p:nvPr/>
        </p:nvSpPr>
        <p:spPr>
          <a:xfrm>
            <a:off x="5354443" y="1680611"/>
            <a:ext cx="3417595" cy="1860189"/>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ct val="200000"/>
              </a:lnSpc>
            </a:pPr>
            <a:r>
              <a:rPr lang="zh-CN" altLang="en-US" sz="1200" dirty="0">
                <a:solidFill>
                  <a:schemeClr val="bg1"/>
                </a:solidFill>
                <a:cs typeface="+mn-ea"/>
                <a:sym typeface="+mn-lt"/>
              </a:rPr>
              <a:t>随着移动终端及网络技术的更迭，移动社交网络在世界范围内发展极为迅速。社交网络平台为人们提供分享、交流信息等服务，同时用户的真实信息和敏感数据要被社交网络收集和归档，随之而来的是各种各样的隐私泄露问题。</a:t>
            </a:r>
            <a:endParaRPr lang="en-US" altLang="zh-CN" sz="1200" dirty="0">
              <a:solidFill>
                <a:schemeClr val="bg1"/>
              </a:solidFill>
              <a:cs typeface="+mn-ea"/>
              <a:sym typeface="+mn-lt"/>
            </a:endParaRPr>
          </a:p>
        </p:txBody>
      </p:sp>
      <p:sp>
        <p:nvSpPr>
          <p:cNvPr id="16" name="文本框 15"/>
          <p:cNvSpPr txBox="1"/>
          <p:nvPr/>
        </p:nvSpPr>
        <p:spPr>
          <a:xfrm>
            <a:off x="716110" y="254864"/>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移动社交网络图</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C91D9CBC-19F8-4480-9EEB-E402DF99E7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19" t="14223" r="2052" b="10604"/>
          <a:stretch/>
        </p:blipFill>
        <p:spPr>
          <a:xfrm>
            <a:off x="316099" y="1267406"/>
            <a:ext cx="4481932" cy="266504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par>
                          <p:cTn id="20" fill="hold">
                            <p:stCondLst>
                              <p:cond delay="1300"/>
                            </p:stCondLst>
                            <p:childTnLst>
                              <p:par>
                                <p:cTn id="21" presetID="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4771168" y="1299681"/>
            <a:ext cx="4372832" cy="2671281"/>
          </a:xfrm>
          <a:prstGeom prst="rect">
            <a:avLst/>
          </a:prstGeom>
          <a:solidFill>
            <a:srgbClr val="1B4367"/>
          </a:solidFill>
          <a:ln w="9525">
            <a:noFill/>
            <a:bevel/>
            <a:headEnd/>
            <a:tailEnd/>
          </a:ln>
        </p:spPr>
        <p:txBody>
          <a:bodyPr lIns="68580" tIns="34290" rIns="68580" bIns="34290"/>
          <a:lstStyle/>
          <a:p>
            <a:pPr eaLnBrk="1" hangingPunct="1"/>
            <a:endParaRPr lang="zh-CN" altLang="en-US" dirty="0">
              <a:cs typeface="+mn-ea"/>
              <a:sym typeface="+mn-lt"/>
            </a:endParaRPr>
          </a:p>
        </p:txBody>
      </p:sp>
      <p:sp>
        <p:nvSpPr>
          <p:cNvPr id="12" name="文本框 11"/>
          <p:cNvSpPr txBox="1"/>
          <p:nvPr/>
        </p:nvSpPr>
        <p:spPr>
          <a:xfrm>
            <a:off x="5354443" y="1680611"/>
            <a:ext cx="3417595" cy="1490857"/>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ct val="200000"/>
              </a:lnSpc>
            </a:pPr>
            <a:r>
              <a:rPr lang="zh-CN" altLang="en-US" sz="1200" dirty="0">
                <a:solidFill>
                  <a:schemeClr val="bg1"/>
                </a:solidFill>
                <a:cs typeface="+mn-ea"/>
                <a:sym typeface="+mn-lt"/>
              </a:rPr>
              <a:t>随着超大规模社交网络的出现，需要在大量的社交关系中划分出不同敏感程度的边关系，并为这些边关系赋予不同的权值。因为网络中的边权值也包含着许多重要的隐私信息。</a:t>
            </a:r>
            <a:endParaRPr lang="en-US" altLang="zh-CN" sz="1200" dirty="0">
              <a:solidFill>
                <a:schemeClr val="bg1"/>
              </a:solidFill>
              <a:cs typeface="+mn-ea"/>
              <a:sym typeface="+mn-lt"/>
            </a:endParaRPr>
          </a:p>
        </p:txBody>
      </p:sp>
      <p:sp>
        <p:nvSpPr>
          <p:cNvPr id="16" name="文本框 15"/>
          <p:cNvSpPr txBox="1"/>
          <p:nvPr/>
        </p:nvSpPr>
        <p:spPr>
          <a:xfrm>
            <a:off x="716110" y="285686"/>
            <a:ext cx="2340452"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带权值的移动社交网络</a:t>
            </a: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2038823" y="1471662"/>
            <a:ext cx="448164" cy="368593"/>
            <a:chOff x="5630584" y="966369"/>
            <a:chExt cx="476097" cy="391567"/>
          </a:xfrm>
          <a:solidFill>
            <a:srgbClr val="1B4367"/>
          </a:solidFill>
        </p:grpSpPr>
        <p:sp>
          <p:nvSpPr>
            <p:cNvPr id="109" name="椭圆 10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0"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A</a:t>
              </a:r>
            </a:p>
          </p:txBody>
        </p:sp>
      </p:grpSp>
      <p:grpSp>
        <p:nvGrpSpPr>
          <p:cNvPr id="113" name="组合 112"/>
          <p:cNvGrpSpPr/>
          <p:nvPr/>
        </p:nvGrpSpPr>
        <p:grpSpPr>
          <a:xfrm>
            <a:off x="3021316" y="3153393"/>
            <a:ext cx="448164" cy="368593"/>
            <a:chOff x="5630584" y="966369"/>
            <a:chExt cx="476097" cy="391567"/>
          </a:xfrm>
          <a:solidFill>
            <a:srgbClr val="1B4367"/>
          </a:solidFill>
        </p:grpSpPr>
        <p:sp>
          <p:nvSpPr>
            <p:cNvPr id="114" name="椭圆 113"/>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5"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C</a:t>
              </a:r>
            </a:p>
          </p:txBody>
        </p:sp>
      </p:grpSp>
      <p:grpSp>
        <p:nvGrpSpPr>
          <p:cNvPr id="22" name="组合 21">
            <a:extLst>
              <a:ext uri="{FF2B5EF4-FFF2-40B4-BE49-F238E27FC236}">
                <a16:creationId xmlns:a16="http://schemas.microsoft.com/office/drawing/2014/main" id="{E94F5D9C-B0AE-420A-A43F-60DB0AE958DC}"/>
              </a:ext>
            </a:extLst>
          </p:cNvPr>
          <p:cNvGrpSpPr/>
          <p:nvPr/>
        </p:nvGrpSpPr>
        <p:grpSpPr>
          <a:xfrm>
            <a:off x="1030655" y="3141193"/>
            <a:ext cx="448164" cy="368593"/>
            <a:chOff x="5630586" y="966369"/>
            <a:chExt cx="476097" cy="391567"/>
          </a:xfrm>
          <a:solidFill>
            <a:srgbClr val="1B4367"/>
          </a:solidFill>
        </p:grpSpPr>
        <p:sp>
          <p:nvSpPr>
            <p:cNvPr id="24" name="椭圆 23">
              <a:extLst>
                <a:ext uri="{FF2B5EF4-FFF2-40B4-BE49-F238E27FC236}">
                  <a16:creationId xmlns:a16="http://schemas.microsoft.com/office/drawing/2014/main" id="{B1F5C946-44E2-4215-B180-D70558C1C133}"/>
                </a:ext>
              </a:extLst>
            </p:cNvPr>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cs typeface="+mn-ea"/>
                <a:sym typeface="+mn-lt"/>
              </a:endParaRPr>
            </a:p>
          </p:txBody>
        </p:sp>
        <p:sp>
          <p:nvSpPr>
            <p:cNvPr id="26" name="文本框 17">
              <a:extLst>
                <a:ext uri="{FF2B5EF4-FFF2-40B4-BE49-F238E27FC236}">
                  <a16:creationId xmlns:a16="http://schemas.microsoft.com/office/drawing/2014/main" id="{64B57156-FE1E-4D94-8D59-ABAA1D349F41}"/>
                </a:ext>
              </a:extLst>
            </p:cNvPr>
            <p:cNvSpPr txBox="1"/>
            <p:nvPr/>
          </p:nvSpPr>
          <p:spPr>
            <a:xfrm>
              <a:off x="5630586" y="1004389"/>
              <a:ext cx="476097" cy="343309"/>
            </a:xfrm>
            <a:prstGeom prst="rect">
              <a:avLst/>
            </a:prstGeom>
            <a:noFill/>
            <a:ln>
              <a:noFill/>
            </a:ln>
          </p:spPr>
          <p:txBody>
            <a:bodyPr wrap="square" rtlCol="0">
              <a:spAutoFit/>
            </a:bodyPr>
            <a:lstStyle/>
            <a:p>
              <a:pPr algn="ctr">
                <a:defRPr/>
              </a:pPr>
              <a:r>
                <a:rPr lang="en-US" altLang="zh-CN" sz="1500" dirty="0">
                  <a:solidFill>
                    <a:schemeClr val="bg1"/>
                  </a:solidFill>
                  <a:cs typeface="+mn-ea"/>
                  <a:sym typeface="+mn-lt"/>
                </a:rPr>
                <a:t>B</a:t>
              </a:r>
            </a:p>
          </p:txBody>
        </p:sp>
      </p:grpSp>
      <p:sp>
        <p:nvSpPr>
          <p:cNvPr id="2" name="箭头: 左 1">
            <a:extLst>
              <a:ext uri="{FF2B5EF4-FFF2-40B4-BE49-F238E27FC236}">
                <a16:creationId xmlns:a16="http://schemas.microsoft.com/office/drawing/2014/main" id="{95935570-956A-43AD-92C8-26BCC2918146}"/>
              </a:ext>
            </a:extLst>
          </p:cNvPr>
          <p:cNvSpPr/>
          <p:nvPr/>
        </p:nvSpPr>
        <p:spPr>
          <a:xfrm rot="17975811">
            <a:off x="990618" y="2389943"/>
            <a:ext cx="1504779" cy="225730"/>
          </a:xfrm>
          <a:prstGeom prst="leftArrow">
            <a:avLst>
              <a:gd name="adj1" fmla="val 42334"/>
              <a:gd name="adj2" fmla="val 50000"/>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左 20">
            <a:extLst>
              <a:ext uri="{FF2B5EF4-FFF2-40B4-BE49-F238E27FC236}">
                <a16:creationId xmlns:a16="http://schemas.microsoft.com/office/drawing/2014/main" id="{6F26ED4E-9AFC-4224-8105-9D3E693D08FE}"/>
              </a:ext>
            </a:extLst>
          </p:cNvPr>
          <p:cNvSpPr/>
          <p:nvPr/>
        </p:nvSpPr>
        <p:spPr>
          <a:xfrm rot="3624189" flipH="1">
            <a:off x="2006542" y="2389942"/>
            <a:ext cx="1504779" cy="225730"/>
          </a:xfrm>
          <a:prstGeom prst="leftArrow">
            <a:avLst>
              <a:gd name="adj1" fmla="val 42334"/>
              <a:gd name="adj2" fmla="val 50000"/>
            </a:avLst>
          </a:prstGeom>
          <a:solidFill>
            <a:srgbClr val="1D49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F98284-573C-4A51-8427-9ECD5AA9BC65}"/>
              </a:ext>
            </a:extLst>
          </p:cNvPr>
          <p:cNvSpPr txBox="1"/>
          <p:nvPr/>
        </p:nvSpPr>
        <p:spPr>
          <a:xfrm>
            <a:off x="1254737" y="2226792"/>
            <a:ext cx="448164" cy="307777"/>
          </a:xfrm>
          <a:prstGeom prst="rect">
            <a:avLst/>
          </a:prstGeom>
          <a:noFill/>
        </p:spPr>
        <p:txBody>
          <a:bodyPr wrap="square" rtlCol="0">
            <a:spAutoFit/>
          </a:bodyPr>
          <a:lstStyle/>
          <a:p>
            <a:r>
              <a:rPr lang="en-US" altLang="zh-CN" dirty="0"/>
              <a:t>0.8</a:t>
            </a:r>
            <a:endParaRPr lang="zh-CN" altLang="en-US" dirty="0"/>
          </a:p>
        </p:txBody>
      </p:sp>
      <p:sp>
        <p:nvSpPr>
          <p:cNvPr id="5" name="文本框 4">
            <a:extLst>
              <a:ext uri="{FF2B5EF4-FFF2-40B4-BE49-F238E27FC236}">
                <a16:creationId xmlns:a16="http://schemas.microsoft.com/office/drawing/2014/main" id="{5CD63084-4639-46A3-A36B-9F4EE1D52308}"/>
              </a:ext>
            </a:extLst>
          </p:cNvPr>
          <p:cNvSpPr txBox="1"/>
          <p:nvPr/>
        </p:nvSpPr>
        <p:spPr>
          <a:xfrm>
            <a:off x="2892175" y="2260882"/>
            <a:ext cx="546510" cy="307777"/>
          </a:xfrm>
          <a:prstGeom prst="rect">
            <a:avLst/>
          </a:prstGeom>
          <a:noFill/>
        </p:spPr>
        <p:txBody>
          <a:bodyPr wrap="square" rtlCol="0">
            <a:spAutoFit/>
          </a:bodyPr>
          <a:lstStyle/>
          <a:p>
            <a:r>
              <a:rPr lang="en-US" altLang="zh-CN" dirty="0"/>
              <a:t>0.08</a:t>
            </a:r>
            <a:endParaRPr lang="zh-CN" altLang="en-US" dirty="0"/>
          </a:p>
        </p:txBody>
      </p:sp>
      <p:sp>
        <p:nvSpPr>
          <p:cNvPr id="6" name="文本框 5">
            <a:extLst>
              <a:ext uri="{FF2B5EF4-FFF2-40B4-BE49-F238E27FC236}">
                <a16:creationId xmlns:a16="http://schemas.microsoft.com/office/drawing/2014/main" id="{99A9234B-CD58-4B0C-9DC1-E42C35925816}"/>
              </a:ext>
            </a:extLst>
          </p:cNvPr>
          <p:cNvSpPr txBox="1"/>
          <p:nvPr/>
        </p:nvSpPr>
        <p:spPr>
          <a:xfrm>
            <a:off x="774478" y="3708970"/>
            <a:ext cx="665123" cy="307777"/>
          </a:xfrm>
          <a:prstGeom prst="rect">
            <a:avLst/>
          </a:prstGeom>
          <a:noFill/>
        </p:spPr>
        <p:txBody>
          <a:bodyPr wrap="square" rtlCol="0">
            <a:spAutoFit/>
          </a:bodyPr>
          <a:lstStyle/>
          <a:p>
            <a:r>
              <a:rPr lang="zh-CN" altLang="en-US" dirty="0"/>
              <a:t>乙肝</a:t>
            </a:r>
          </a:p>
        </p:txBody>
      </p:sp>
      <p:sp>
        <p:nvSpPr>
          <p:cNvPr id="7" name="文本框 6">
            <a:extLst>
              <a:ext uri="{FF2B5EF4-FFF2-40B4-BE49-F238E27FC236}">
                <a16:creationId xmlns:a16="http://schemas.microsoft.com/office/drawing/2014/main" id="{AD26ACBF-DA09-4293-8752-F5CB5AD7168E}"/>
              </a:ext>
            </a:extLst>
          </p:cNvPr>
          <p:cNvSpPr txBox="1"/>
          <p:nvPr/>
        </p:nvSpPr>
        <p:spPr>
          <a:xfrm>
            <a:off x="2985937" y="3708970"/>
            <a:ext cx="724328" cy="307777"/>
          </a:xfrm>
          <a:prstGeom prst="rect">
            <a:avLst/>
          </a:prstGeom>
          <a:noFill/>
        </p:spPr>
        <p:txBody>
          <a:bodyPr wrap="square" rtlCol="0">
            <a:spAutoFit/>
          </a:bodyPr>
          <a:lstStyle/>
          <a:p>
            <a:r>
              <a:rPr lang="zh-CN" altLang="en-US" dirty="0"/>
              <a:t>肺结核</a:t>
            </a:r>
          </a:p>
        </p:txBody>
      </p:sp>
    </p:spTree>
    <p:extLst>
      <p:ext uri="{BB962C8B-B14F-4D97-AF65-F5344CB8AC3E}">
        <p14:creationId xmlns:p14="http://schemas.microsoft.com/office/powerpoint/2010/main" val="3974469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par>
                          <p:cTn id="20" fill="hold">
                            <p:stCondLst>
                              <p:cond delay="1450"/>
                            </p:stCondLst>
                            <p:childTnLst>
                              <p:par>
                                <p:cTn id="21" presetID="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950"/>
                            </p:stCondLst>
                            <p:childTnLst>
                              <p:par>
                                <p:cTn id="26" presetID="53" presetClass="entr" presetSubtype="16" fill="hold" nodeType="afterEffect">
                                  <p:stCondLst>
                                    <p:cond delay="0"/>
                                  </p:stCondLst>
                                  <p:childTnLst>
                                    <p:set>
                                      <p:cBhvr>
                                        <p:cTn id="27" dur="1" fill="hold">
                                          <p:stCondLst>
                                            <p:cond delay="0"/>
                                          </p:stCondLst>
                                        </p:cTn>
                                        <p:tgtEl>
                                          <p:spTgt spid="108"/>
                                        </p:tgtEl>
                                        <p:attrNameLst>
                                          <p:attrName>style.visibility</p:attrName>
                                        </p:attrNameLst>
                                      </p:cBhvr>
                                      <p:to>
                                        <p:strVal val="visible"/>
                                      </p:to>
                                    </p:set>
                                    <p:anim calcmode="lin" valueType="num">
                                      <p:cBhvr>
                                        <p:cTn id="28" dur="500" fill="hold"/>
                                        <p:tgtEl>
                                          <p:spTgt spid="108"/>
                                        </p:tgtEl>
                                        <p:attrNameLst>
                                          <p:attrName>ppt_w</p:attrName>
                                        </p:attrNameLst>
                                      </p:cBhvr>
                                      <p:tavLst>
                                        <p:tav tm="0">
                                          <p:val>
                                            <p:fltVal val="0"/>
                                          </p:val>
                                        </p:tav>
                                        <p:tav tm="100000">
                                          <p:val>
                                            <p:strVal val="#ppt_w"/>
                                          </p:val>
                                        </p:tav>
                                      </p:tavLst>
                                    </p:anim>
                                    <p:anim calcmode="lin" valueType="num">
                                      <p:cBhvr>
                                        <p:cTn id="29" dur="500" fill="hold"/>
                                        <p:tgtEl>
                                          <p:spTgt spid="108"/>
                                        </p:tgtEl>
                                        <p:attrNameLst>
                                          <p:attrName>ppt_h</p:attrName>
                                        </p:attrNameLst>
                                      </p:cBhvr>
                                      <p:tavLst>
                                        <p:tav tm="0">
                                          <p:val>
                                            <p:fltVal val="0"/>
                                          </p:val>
                                        </p:tav>
                                        <p:tav tm="100000">
                                          <p:val>
                                            <p:strVal val="#ppt_h"/>
                                          </p:val>
                                        </p:tav>
                                      </p:tavLst>
                                    </p:anim>
                                    <p:animEffect transition="in" filter="fade">
                                      <p:cBhvr>
                                        <p:cTn id="30" dur="500"/>
                                        <p:tgtEl>
                                          <p:spTgt spid="108"/>
                                        </p:tgtEl>
                                      </p:cBhvr>
                                    </p:animEffect>
                                  </p:childTnLst>
                                </p:cTn>
                              </p:par>
                            </p:childTnLst>
                          </p:cTn>
                        </p:par>
                        <p:par>
                          <p:cTn id="31" fill="hold">
                            <p:stCondLst>
                              <p:cond delay="2450"/>
                            </p:stCondLst>
                            <p:childTnLst>
                              <p:par>
                                <p:cTn id="32" presetID="53" presetClass="entr" presetSubtype="16"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par>
                          <p:cTn id="37" fill="hold">
                            <p:stCondLst>
                              <p:cond delay="2950"/>
                            </p:stCondLst>
                            <p:childTnLst>
                              <p:par>
                                <p:cTn id="38" presetID="53" presetClass="entr" presetSubtype="16" fill="hold"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p:cTn id="40" dur="500" fill="hold"/>
                                        <p:tgtEl>
                                          <p:spTgt spid="113"/>
                                        </p:tgtEl>
                                        <p:attrNameLst>
                                          <p:attrName>ppt_w</p:attrName>
                                        </p:attrNameLst>
                                      </p:cBhvr>
                                      <p:tavLst>
                                        <p:tav tm="0">
                                          <p:val>
                                            <p:fltVal val="0"/>
                                          </p:val>
                                        </p:tav>
                                        <p:tav tm="100000">
                                          <p:val>
                                            <p:strVal val="#ppt_w"/>
                                          </p:val>
                                        </p:tav>
                                      </p:tavLst>
                                    </p:anim>
                                    <p:anim calcmode="lin" valueType="num">
                                      <p:cBhvr>
                                        <p:cTn id="41" dur="500" fill="hold"/>
                                        <p:tgtEl>
                                          <p:spTgt spid="113"/>
                                        </p:tgtEl>
                                        <p:attrNameLst>
                                          <p:attrName>ppt_h</p:attrName>
                                        </p:attrNameLst>
                                      </p:cBhvr>
                                      <p:tavLst>
                                        <p:tav tm="0">
                                          <p:val>
                                            <p:fltVal val="0"/>
                                          </p:val>
                                        </p:tav>
                                        <p:tav tm="100000">
                                          <p:val>
                                            <p:strVal val="#ppt_h"/>
                                          </p:val>
                                        </p:tav>
                                      </p:tavLst>
                                    </p:anim>
                                    <p:animEffect transition="in" filter="fade">
                                      <p:cBhvr>
                                        <p:cTn id="42" dur="500"/>
                                        <p:tgtEl>
                                          <p:spTgt spid="113"/>
                                        </p:tgtEl>
                                      </p:cBhvr>
                                    </p:animEffect>
                                  </p:childTnLst>
                                </p:cTn>
                              </p:par>
                            </p:childTnLst>
                          </p:cTn>
                        </p:par>
                        <p:par>
                          <p:cTn id="43" fill="hold">
                            <p:stCondLst>
                              <p:cond delay="3450"/>
                            </p:stCondLst>
                            <p:childTnLst>
                              <p:par>
                                <p:cTn id="44" presetID="2" presetClass="entr" presetSubtype="4"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par>
                                <p:cTn id="52" presetID="1"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12" grpId="0"/>
      <p:bldP spid="16" grpId="0"/>
      <p:bldP spid="2" grpId="0" animBg="1"/>
      <p:bldP spid="21" grpId="0" animBg="1"/>
      <p:bldP spid="4"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889327" y="3332403"/>
            <a:ext cx="775136" cy="246221"/>
          </a:xfrm>
          <a:prstGeom prst="rect">
            <a:avLst/>
          </a:prstGeom>
        </p:spPr>
        <p:txBody>
          <a:bodyPr wrap="square">
            <a:spAutoFit/>
          </a:bodyPr>
          <a:lstStyle/>
          <a:p>
            <a:pPr defTabSz="914400"/>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模板下载：</a:t>
            </a:r>
            <a:r>
              <a:rPr lang="en-US" altLang="zh-CN" sz="100" dirty="0">
                <a:solidFill>
                  <a:schemeClr val="bg1">
                    <a:lumMod val="95000"/>
                  </a:schemeClr>
                </a:solidFill>
                <a:latin typeface="Calibri"/>
                <a:ea typeface="宋体"/>
              </a:rPr>
              <a:t>www.1ppt.com/moban/     </a:t>
            </a:r>
            <a:r>
              <a:rPr lang="zh-CN" altLang="en-US" sz="100" dirty="0">
                <a:solidFill>
                  <a:schemeClr val="bg1">
                    <a:lumMod val="95000"/>
                  </a:schemeClr>
                </a:solidFill>
                <a:latin typeface="Calibri"/>
                <a:ea typeface="宋体"/>
              </a:rPr>
              <a:t>行业</a:t>
            </a:r>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模板：</a:t>
            </a:r>
            <a:r>
              <a:rPr lang="en-US" altLang="zh-CN" sz="100" dirty="0">
                <a:solidFill>
                  <a:schemeClr val="bg1">
                    <a:lumMod val="95000"/>
                  </a:schemeClr>
                </a:solidFill>
                <a:latin typeface="Calibri"/>
                <a:ea typeface="宋体"/>
              </a:rPr>
              <a:t>www.1ppt.com/hangye/ </a:t>
            </a:r>
          </a:p>
          <a:p>
            <a:pPr defTabSz="914400"/>
            <a:r>
              <a:rPr lang="zh-CN" altLang="en-US" sz="100" dirty="0">
                <a:solidFill>
                  <a:schemeClr val="bg1">
                    <a:lumMod val="95000"/>
                  </a:schemeClr>
                </a:solidFill>
                <a:latin typeface="Calibri"/>
                <a:ea typeface="宋体"/>
              </a:rPr>
              <a:t>节日</a:t>
            </a:r>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模板：</a:t>
            </a:r>
            <a:r>
              <a:rPr lang="en-US" altLang="zh-CN" sz="100" dirty="0">
                <a:solidFill>
                  <a:schemeClr val="bg1">
                    <a:lumMod val="95000"/>
                  </a:schemeClr>
                </a:solidFill>
                <a:latin typeface="Calibri"/>
                <a:ea typeface="宋体"/>
              </a:rPr>
              <a:t>www.1ppt.com/jieri/           PPT</a:t>
            </a:r>
            <a:r>
              <a:rPr lang="zh-CN" altLang="en-US" sz="100" dirty="0">
                <a:solidFill>
                  <a:schemeClr val="bg1">
                    <a:lumMod val="95000"/>
                  </a:schemeClr>
                </a:solidFill>
                <a:latin typeface="Calibri"/>
                <a:ea typeface="宋体"/>
              </a:rPr>
              <a:t>素材下载：</a:t>
            </a:r>
            <a:r>
              <a:rPr lang="en-US" altLang="zh-CN" sz="100" dirty="0">
                <a:solidFill>
                  <a:schemeClr val="bg1">
                    <a:lumMod val="95000"/>
                  </a:schemeClr>
                </a:solidFill>
                <a:latin typeface="Calibri"/>
                <a:ea typeface="宋体"/>
              </a:rPr>
              <a:t>www.1ppt.com/sucai/</a:t>
            </a:r>
          </a:p>
          <a:p>
            <a:pPr defTabSz="914400"/>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背景图片：</a:t>
            </a:r>
            <a:r>
              <a:rPr lang="en-US" altLang="zh-CN" sz="100" dirty="0">
                <a:solidFill>
                  <a:schemeClr val="bg1">
                    <a:lumMod val="95000"/>
                  </a:schemeClr>
                </a:solidFill>
                <a:latin typeface="Calibri"/>
                <a:ea typeface="宋体"/>
              </a:rPr>
              <a:t>www.1ppt.com/beijing/      PPT</a:t>
            </a:r>
            <a:r>
              <a:rPr lang="zh-CN" altLang="en-US" sz="100" dirty="0">
                <a:solidFill>
                  <a:schemeClr val="bg1">
                    <a:lumMod val="95000"/>
                  </a:schemeClr>
                </a:solidFill>
                <a:latin typeface="Calibri"/>
                <a:ea typeface="宋体"/>
              </a:rPr>
              <a:t>图表下载：</a:t>
            </a:r>
            <a:r>
              <a:rPr lang="en-US" altLang="zh-CN" sz="100" dirty="0">
                <a:solidFill>
                  <a:schemeClr val="bg1">
                    <a:lumMod val="95000"/>
                  </a:schemeClr>
                </a:solidFill>
                <a:latin typeface="Calibri"/>
                <a:ea typeface="宋体"/>
              </a:rPr>
              <a:t>www.1ppt.com/tubiao/      </a:t>
            </a:r>
          </a:p>
          <a:p>
            <a:pPr defTabSz="914400"/>
            <a:r>
              <a:rPr lang="zh-CN" altLang="en-US" sz="100" dirty="0">
                <a:solidFill>
                  <a:schemeClr val="bg1">
                    <a:lumMod val="95000"/>
                  </a:schemeClr>
                </a:solidFill>
                <a:latin typeface="Calibri"/>
                <a:ea typeface="宋体"/>
              </a:rPr>
              <a:t>优秀</a:t>
            </a:r>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下载：</a:t>
            </a:r>
            <a:r>
              <a:rPr lang="en-US" altLang="zh-CN" sz="100" dirty="0">
                <a:solidFill>
                  <a:schemeClr val="bg1">
                    <a:lumMod val="95000"/>
                  </a:schemeClr>
                </a:solidFill>
                <a:latin typeface="Calibri"/>
                <a:ea typeface="宋体"/>
              </a:rPr>
              <a:t>www.1ppt.com/xiazai/        PPT</a:t>
            </a:r>
            <a:r>
              <a:rPr lang="zh-CN" altLang="en-US" sz="100" dirty="0">
                <a:solidFill>
                  <a:schemeClr val="bg1">
                    <a:lumMod val="95000"/>
                  </a:schemeClr>
                </a:solidFill>
                <a:latin typeface="Calibri"/>
                <a:ea typeface="宋体"/>
              </a:rPr>
              <a:t>教程： </a:t>
            </a:r>
            <a:r>
              <a:rPr lang="en-US" altLang="zh-CN" sz="100" dirty="0">
                <a:solidFill>
                  <a:schemeClr val="bg1">
                    <a:lumMod val="95000"/>
                  </a:schemeClr>
                </a:solidFill>
                <a:latin typeface="Calibri"/>
                <a:ea typeface="宋体"/>
              </a:rPr>
              <a:t>www.1ppt.com/powerpoint/      </a:t>
            </a:r>
          </a:p>
          <a:p>
            <a:pPr defTabSz="914400"/>
            <a:r>
              <a:rPr lang="en-US" altLang="zh-CN" sz="100" dirty="0">
                <a:solidFill>
                  <a:schemeClr val="bg1">
                    <a:lumMod val="95000"/>
                  </a:schemeClr>
                </a:solidFill>
                <a:latin typeface="Calibri"/>
                <a:ea typeface="宋体"/>
              </a:rPr>
              <a:t>Word</a:t>
            </a:r>
            <a:r>
              <a:rPr lang="zh-CN" altLang="en-US" sz="100" dirty="0">
                <a:solidFill>
                  <a:schemeClr val="bg1">
                    <a:lumMod val="95000"/>
                  </a:schemeClr>
                </a:solidFill>
                <a:latin typeface="Calibri"/>
                <a:ea typeface="宋体"/>
              </a:rPr>
              <a:t>教程： </a:t>
            </a:r>
            <a:r>
              <a:rPr lang="en-US" altLang="zh-CN" sz="100" dirty="0">
                <a:solidFill>
                  <a:schemeClr val="bg1">
                    <a:lumMod val="95000"/>
                  </a:schemeClr>
                </a:solidFill>
                <a:latin typeface="Calibri"/>
                <a:ea typeface="宋体"/>
              </a:rPr>
              <a:t>www.1ppt.com/word/              Excel</a:t>
            </a:r>
            <a:r>
              <a:rPr lang="zh-CN" altLang="en-US" sz="100" dirty="0">
                <a:solidFill>
                  <a:schemeClr val="bg1">
                    <a:lumMod val="95000"/>
                  </a:schemeClr>
                </a:solidFill>
                <a:latin typeface="Calibri"/>
                <a:ea typeface="宋体"/>
              </a:rPr>
              <a:t>教程：</a:t>
            </a:r>
            <a:r>
              <a:rPr lang="en-US" altLang="zh-CN" sz="100" dirty="0">
                <a:solidFill>
                  <a:schemeClr val="bg1">
                    <a:lumMod val="95000"/>
                  </a:schemeClr>
                </a:solidFill>
                <a:latin typeface="Calibri"/>
                <a:ea typeface="宋体"/>
              </a:rPr>
              <a:t>www.1ppt.com/excel/  </a:t>
            </a:r>
          </a:p>
          <a:p>
            <a:pPr defTabSz="914400"/>
            <a:r>
              <a:rPr lang="zh-CN" altLang="en-US" sz="100" dirty="0">
                <a:solidFill>
                  <a:schemeClr val="bg1">
                    <a:lumMod val="95000"/>
                  </a:schemeClr>
                </a:solidFill>
                <a:latin typeface="Calibri"/>
                <a:ea typeface="宋体"/>
              </a:rPr>
              <a:t>资料下载：</a:t>
            </a:r>
            <a:r>
              <a:rPr lang="en-US" altLang="zh-CN" sz="100" dirty="0">
                <a:solidFill>
                  <a:schemeClr val="bg1">
                    <a:lumMod val="95000"/>
                  </a:schemeClr>
                </a:solidFill>
                <a:latin typeface="Calibri"/>
                <a:ea typeface="宋体"/>
              </a:rPr>
              <a:t>www.1ppt.com/ziliao/                PPT</a:t>
            </a:r>
            <a:r>
              <a:rPr lang="zh-CN" altLang="en-US" sz="100" dirty="0">
                <a:solidFill>
                  <a:schemeClr val="bg1">
                    <a:lumMod val="95000"/>
                  </a:schemeClr>
                </a:solidFill>
                <a:latin typeface="Calibri"/>
                <a:ea typeface="宋体"/>
              </a:rPr>
              <a:t>课件下载：</a:t>
            </a:r>
            <a:r>
              <a:rPr lang="en-US" altLang="zh-CN" sz="100" dirty="0">
                <a:solidFill>
                  <a:schemeClr val="bg1">
                    <a:lumMod val="95000"/>
                  </a:schemeClr>
                </a:solidFill>
                <a:latin typeface="Calibri"/>
                <a:ea typeface="宋体"/>
              </a:rPr>
              <a:t>www.1ppt.com/kejian/ </a:t>
            </a:r>
          </a:p>
          <a:p>
            <a:pPr defTabSz="914400"/>
            <a:r>
              <a:rPr lang="zh-CN" altLang="en-US" sz="100" dirty="0">
                <a:solidFill>
                  <a:schemeClr val="bg1">
                    <a:lumMod val="95000"/>
                  </a:schemeClr>
                </a:solidFill>
                <a:latin typeface="Calibri"/>
                <a:ea typeface="宋体"/>
              </a:rPr>
              <a:t>范文下载：</a:t>
            </a:r>
            <a:r>
              <a:rPr lang="en-US" altLang="zh-CN" sz="100" dirty="0">
                <a:solidFill>
                  <a:schemeClr val="bg1">
                    <a:lumMod val="95000"/>
                  </a:schemeClr>
                </a:solidFill>
                <a:latin typeface="Calibri"/>
                <a:ea typeface="宋体"/>
              </a:rPr>
              <a:t>www.1ppt.com/fanwen/             </a:t>
            </a:r>
            <a:r>
              <a:rPr lang="zh-CN" altLang="en-US" sz="100" dirty="0">
                <a:solidFill>
                  <a:schemeClr val="bg1">
                    <a:lumMod val="95000"/>
                  </a:schemeClr>
                </a:solidFill>
                <a:latin typeface="Calibri"/>
                <a:ea typeface="宋体"/>
              </a:rPr>
              <a:t>试卷下载：</a:t>
            </a:r>
            <a:r>
              <a:rPr lang="en-US" altLang="zh-CN" sz="100" dirty="0">
                <a:solidFill>
                  <a:schemeClr val="bg1">
                    <a:lumMod val="95000"/>
                  </a:schemeClr>
                </a:solidFill>
                <a:latin typeface="Calibri"/>
                <a:ea typeface="宋体"/>
              </a:rPr>
              <a:t>www.1ppt.com/shiti/  </a:t>
            </a:r>
          </a:p>
          <a:p>
            <a:pPr defTabSz="914400"/>
            <a:r>
              <a:rPr lang="zh-CN" altLang="en-US" sz="100" dirty="0">
                <a:solidFill>
                  <a:schemeClr val="bg1">
                    <a:lumMod val="95000"/>
                  </a:schemeClr>
                </a:solidFill>
                <a:latin typeface="Calibri"/>
                <a:ea typeface="宋体"/>
              </a:rPr>
              <a:t>教案下载：</a:t>
            </a:r>
            <a:r>
              <a:rPr lang="en-US" altLang="zh-CN" sz="100" dirty="0">
                <a:solidFill>
                  <a:schemeClr val="bg1">
                    <a:lumMod val="95000"/>
                  </a:schemeClr>
                </a:solidFill>
                <a:latin typeface="Calibri"/>
                <a:ea typeface="宋体"/>
              </a:rPr>
              <a:t>www.1ppt.com/jiaoan/        </a:t>
            </a:r>
          </a:p>
          <a:p>
            <a:pPr defTabSz="914400"/>
            <a:r>
              <a:rPr lang="zh-CN" altLang="en-US" sz="100" dirty="0">
                <a:solidFill>
                  <a:schemeClr val="bg1">
                    <a:lumMod val="95000"/>
                  </a:schemeClr>
                </a:solidFill>
                <a:latin typeface="Calibri"/>
                <a:ea typeface="宋体"/>
              </a:rPr>
              <a:t>字体下载：</a:t>
            </a:r>
            <a:r>
              <a:rPr lang="en-US" altLang="zh-CN" sz="100" dirty="0">
                <a:solidFill>
                  <a:schemeClr val="bg1">
                    <a:lumMod val="95000"/>
                  </a:schemeClr>
                </a:solidFill>
                <a:latin typeface="Calibri"/>
                <a:ea typeface="宋体"/>
              </a:rPr>
              <a:t>www.1ppt.com/ziti/</a:t>
            </a:r>
          </a:p>
          <a:p>
            <a:pPr defTabSz="914400"/>
            <a:r>
              <a:rPr lang="en-US" altLang="zh-CN" sz="100" dirty="0">
                <a:solidFill>
                  <a:schemeClr val="bg1">
                    <a:lumMod val="95000"/>
                  </a:schemeClr>
                </a:solidFill>
                <a:latin typeface="Calibri"/>
                <a:ea typeface="宋体"/>
              </a:rPr>
              <a:t> </a:t>
            </a:r>
            <a:endParaRPr lang="zh-CN" altLang="en-US" sz="100" dirty="0">
              <a:solidFill>
                <a:schemeClr val="bg1">
                  <a:lumMod val="95000"/>
                </a:schemeClr>
              </a:solidFill>
              <a:latin typeface="Calibri"/>
              <a:ea typeface="宋体"/>
            </a:endParaRPr>
          </a:p>
        </p:txBody>
      </p:sp>
      <p:sp>
        <p:nvSpPr>
          <p:cNvPr id="27" name="文本框 15"/>
          <p:cNvSpPr txBox="1"/>
          <p:nvPr/>
        </p:nvSpPr>
        <p:spPr>
          <a:xfrm>
            <a:off x="709386" y="278962"/>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现存的方法</a:t>
            </a:r>
          </a:p>
        </p:txBody>
      </p:sp>
      <p:cxnSp>
        <p:nvCxnSpPr>
          <p:cNvPr id="28" name="直接连接符 27"/>
          <p:cNvCxnSpPr/>
          <p:nvPr/>
        </p:nvCxnSpPr>
        <p:spPr>
          <a:xfrm>
            <a:off x="4577226" y="1117808"/>
            <a:ext cx="0" cy="3170057"/>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541382" y="1053014"/>
            <a:ext cx="856631" cy="284687"/>
          </a:xfrm>
          <a:prstGeom prst="rect">
            <a:avLst/>
          </a:prstGeom>
        </p:spPr>
        <p:txBody>
          <a:bodyPr wrap="none" lIns="68573" tIns="34287" rIns="68573" bIns="34287">
            <a:spAutoFit/>
          </a:bodyPr>
          <a:lstStyle/>
          <a:p>
            <a:r>
              <a:rPr lang="zh-CN" altLang="en-US" b="1" dirty="0">
                <a:solidFill>
                  <a:srgbClr val="1B4367"/>
                </a:solidFill>
                <a:latin typeface="微软雅黑" pitchFamily="34" charset="-122"/>
                <a:ea typeface="微软雅黑" pitchFamily="34" charset="-122"/>
              </a:rPr>
              <a:t>基于扰动</a:t>
            </a:r>
            <a:endParaRPr lang="en-US" altLang="zh-CN" b="1" dirty="0">
              <a:solidFill>
                <a:srgbClr val="1B4367"/>
              </a:solidFill>
              <a:latin typeface="微软雅黑" pitchFamily="34" charset="-122"/>
              <a:ea typeface="微软雅黑" pitchFamily="34" charset="-122"/>
            </a:endParaRPr>
          </a:p>
        </p:txBody>
      </p:sp>
      <p:sp>
        <p:nvSpPr>
          <p:cNvPr id="68" name="矩形 47"/>
          <p:cNvSpPr>
            <a:spLocks noChangeArrowheads="1"/>
          </p:cNvSpPr>
          <p:nvPr/>
        </p:nvSpPr>
        <p:spPr bwMode="auto">
          <a:xfrm>
            <a:off x="5541383" y="1307661"/>
            <a:ext cx="2716163" cy="137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1100" dirty="0">
                <a:solidFill>
                  <a:schemeClr val="tx1">
                    <a:lumMod val="75000"/>
                    <a:lumOff val="25000"/>
                  </a:schemeClr>
                </a:solidFill>
                <a:sym typeface="微软雅黑" pitchFamily="34" charset="-122"/>
              </a:rPr>
              <a:t>通过添加、删除和交换等操作修改网络图结构，使得发布数据和原始数据产生差异从而起到隐私保护作用，同时也保持了社交网络的原有规模。</a:t>
            </a:r>
          </a:p>
        </p:txBody>
      </p:sp>
      <p:sp>
        <p:nvSpPr>
          <p:cNvPr id="73" name="矩形 72"/>
          <p:cNvSpPr/>
          <p:nvPr/>
        </p:nvSpPr>
        <p:spPr>
          <a:xfrm>
            <a:off x="1645992" y="1062848"/>
            <a:ext cx="856631" cy="284687"/>
          </a:xfrm>
          <a:prstGeom prst="rect">
            <a:avLst/>
          </a:prstGeom>
        </p:spPr>
        <p:txBody>
          <a:bodyPr wrap="none" lIns="68573" tIns="34287" rIns="68573" bIns="34287">
            <a:spAutoFit/>
          </a:bodyPr>
          <a:lstStyle/>
          <a:p>
            <a:r>
              <a:rPr lang="zh-CN" altLang="en-US" b="1" dirty="0">
                <a:solidFill>
                  <a:srgbClr val="1B4367"/>
                </a:solidFill>
                <a:latin typeface="微软雅黑" pitchFamily="34" charset="-122"/>
                <a:ea typeface="微软雅黑" pitchFamily="34" charset="-122"/>
              </a:rPr>
              <a:t>基于聚类</a:t>
            </a:r>
            <a:endParaRPr lang="en-US" altLang="zh-CN" b="1" dirty="0">
              <a:solidFill>
                <a:srgbClr val="1B4367"/>
              </a:solidFill>
              <a:latin typeface="微软雅黑" pitchFamily="34" charset="-122"/>
              <a:ea typeface="微软雅黑" pitchFamily="34" charset="-122"/>
            </a:endParaRPr>
          </a:p>
        </p:txBody>
      </p:sp>
      <p:sp>
        <p:nvSpPr>
          <p:cNvPr id="74" name="矩形 47"/>
          <p:cNvSpPr>
            <a:spLocks noChangeArrowheads="1"/>
          </p:cNvSpPr>
          <p:nvPr/>
        </p:nvSpPr>
        <p:spPr bwMode="auto">
          <a:xfrm>
            <a:off x="1609714" y="1342725"/>
            <a:ext cx="2109497" cy="6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1100" dirty="0">
                <a:solidFill>
                  <a:schemeClr val="tx1">
                    <a:lumMod val="75000"/>
                    <a:lumOff val="25000"/>
                  </a:schemeClr>
                </a:solidFill>
              </a:rPr>
              <a:t>将节点（边）按规则分为不同组，并隐藏组内的详细信息。</a:t>
            </a:r>
            <a:endParaRPr lang="zh-CN" altLang="en-US" sz="1100" dirty="0">
              <a:solidFill>
                <a:schemeClr val="tx1">
                  <a:lumMod val="75000"/>
                  <a:lumOff val="25000"/>
                </a:schemeClr>
              </a:solidFill>
              <a:sym typeface="微软雅黑" pitchFamily="34" charset="-122"/>
            </a:endParaRPr>
          </a:p>
        </p:txBody>
      </p:sp>
      <p:sp>
        <p:nvSpPr>
          <p:cNvPr id="76" name="矩形 47"/>
          <p:cNvSpPr>
            <a:spLocks noChangeArrowheads="1"/>
          </p:cNvSpPr>
          <p:nvPr/>
        </p:nvSpPr>
        <p:spPr bwMode="auto">
          <a:xfrm>
            <a:off x="1609714" y="2009936"/>
            <a:ext cx="2109497" cy="238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1100" dirty="0">
                <a:solidFill>
                  <a:schemeClr val="tx1">
                    <a:lumMod val="75000"/>
                    <a:lumOff val="25000"/>
                  </a:schemeClr>
                </a:solidFill>
                <a:sym typeface="微软雅黑" pitchFamily="34" charset="-122"/>
              </a:rPr>
              <a:t>能实现较高的隐私保护程度，但隐藏子图的内部信息严重影响了社交网络的局部结构分析，从而降低了数据可用性，因此如何进行有效的分组以提高数据的可用性成为这类方法需要解决的最大问题。</a:t>
            </a:r>
          </a:p>
        </p:txBody>
      </p:sp>
      <p:cxnSp>
        <p:nvCxnSpPr>
          <p:cNvPr id="49" name="直接连接符 48"/>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4" name="矩形 47">
            <a:extLst>
              <a:ext uri="{FF2B5EF4-FFF2-40B4-BE49-F238E27FC236}">
                <a16:creationId xmlns:a16="http://schemas.microsoft.com/office/drawing/2014/main" id="{6E6A1F61-BC71-4025-BEB3-4BD32E2A7E50}"/>
              </a:ext>
            </a:extLst>
          </p:cNvPr>
          <p:cNvSpPr>
            <a:spLocks noChangeArrowheads="1"/>
          </p:cNvSpPr>
          <p:nvPr/>
        </p:nvSpPr>
        <p:spPr bwMode="auto">
          <a:xfrm>
            <a:off x="5548356" y="2647187"/>
            <a:ext cx="2109497" cy="6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200000"/>
              </a:lnSpc>
              <a:spcBef>
                <a:spcPct val="0"/>
              </a:spcBef>
              <a:buNone/>
            </a:pPr>
            <a:r>
              <a:rPr lang="zh-CN" altLang="en-US" sz="1100" dirty="0">
                <a:solidFill>
                  <a:schemeClr val="tx1">
                    <a:lumMod val="75000"/>
                    <a:lumOff val="25000"/>
                  </a:schemeClr>
                </a:solidFill>
              </a:rPr>
              <a:t>相比于聚类方法具有较高的数据可用性。</a:t>
            </a:r>
            <a:endParaRPr lang="zh-CN" altLang="en-US" sz="1100" dirty="0">
              <a:solidFill>
                <a:schemeClr val="tx1">
                  <a:lumMod val="75000"/>
                  <a:lumOff val="25000"/>
                </a:schemeClr>
              </a:solidFill>
              <a:sym typeface="微软雅黑" pitchFamily="34" charset="-122"/>
            </a:endParaRPr>
          </a:p>
        </p:txBody>
      </p:sp>
      <p:sp>
        <p:nvSpPr>
          <p:cNvPr id="79" name="Rectangle 3">
            <a:extLst>
              <a:ext uri="{FF2B5EF4-FFF2-40B4-BE49-F238E27FC236}">
                <a16:creationId xmlns:a16="http://schemas.microsoft.com/office/drawing/2014/main" id="{300043D2-BAF6-4292-93D4-BC90BC9A59B5}"/>
              </a:ext>
            </a:extLst>
          </p:cNvPr>
          <p:cNvSpPr/>
          <p:nvPr/>
        </p:nvSpPr>
        <p:spPr>
          <a:xfrm>
            <a:off x="751699" y="1012449"/>
            <a:ext cx="655861" cy="655861"/>
          </a:xfrm>
          <a:prstGeom prst="flowChartConnector">
            <a:avLst/>
          </a:prstGeom>
          <a:solidFill>
            <a:srgbClr val="1B4367"/>
          </a:solidFill>
          <a:ln w="9525">
            <a:noFill/>
            <a:miter/>
          </a:ln>
        </p:spPr>
        <p:txBody>
          <a:bodyPr anchor="ctr"/>
          <a:lstStyle/>
          <a:p>
            <a:pPr lvl="0" algn="ctr" eaLnBrk="1" hangingPunct="1"/>
            <a:r>
              <a:rPr lang="en-US" altLang="zh-CN" sz="1800" dirty="0">
                <a:solidFill>
                  <a:schemeClr val="bg1"/>
                </a:solidFill>
                <a:cs typeface="+mn-ea"/>
                <a:sym typeface="+mn-lt"/>
              </a:rPr>
              <a:t>01</a:t>
            </a:r>
          </a:p>
        </p:txBody>
      </p:sp>
      <p:sp>
        <p:nvSpPr>
          <p:cNvPr id="81" name="Rectangle 3">
            <a:extLst>
              <a:ext uri="{FF2B5EF4-FFF2-40B4-BE49-F238E27FC236}">
                <a16:creationId xmlns:a16="http://schemas.microsoft.com/office/drawing/2014/main" id="{85B7E115-9CDB-4BC2-BE8D-BA6FA1A80C8B}"/>
              </a:ext>
            </a:extLst>
          </p:cNvPr>
          <p:cNvSpPr/>
          <p:nvPr/>
        </p:nvSpPr>
        <p:spPr>
          <a:xfrm>
            <a:off x="4779381" y="1062848"/>
            <a:ext cx="655861" cy="655861"/>
          </a:xfrm>
          <a:prstGeom prst="flowChartConnector">
            <a:avLst/>
          </a:prstGeom>
          <a:solidFill>
            <a:srgbClr val="1B4367"/>
          </a:solidFill>
          <a:ln w="9525">
            <a:noFill/>
            <a:miter/>
          </a:ln>
        </p:spPr>
        <p:txBody>
          <a:bodyPr anchor="ctr"/>
          <a:lstStyle/>
          <a:p>
            <a:pPr lvl="0" algn="ctr" eaLnBrk="1" hangingPunct="1"/>
            <a:r>
              <a:rPr lang="en-US" altLang="zh-CN" sz="1800" dirty="0">
                <a:solidFill>
                  <a:schemeClr val="bg1"/>
                </a:solidFill>
                <a:cs typeface="+mn-ea"/>
                <a:sym typeface="+mn-lt"/>
              </a:rPr>
              <a:t>02</a:t>
            </a:r>
          </a:p>
        </p:txBody>
      </p:sp>
    </p:spTree>
    <p:extLst>
      <p:ext uri="{BB962C8B-B14F-4D97-AF65-F5344CB8AC3E}">
        <p14:creationId xmlns:p14="http://schemas.microsoft.com/office/powerpoint/2010/main" val="38794929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down)">
                                      <p:cBhvr>
                                        <p:cTn id="18" dur="500"/>
                                        <p:tgtEl>
                                          <p:spTgt spid="7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up)">
                                      <p:cBhvr>
                                        <p:cTn id="24" dur="500"/>
                                        <p:tgtEl>
                                          <p:spTgt spid="76"/>
                                        </p:tgtEl>
                                      </p:cBhvr>
                                    </p:animEffect>
                                  </p:childTnLst>
                                </p:cTn>
                              </p:par>
                              <p:par>
                                <p:cTn id="25" presetID="16" presetClass="entr" presetSubtype="26"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Horizontal)">
                                      <p:cBhvr>
                                        <p:cTn id="27" dur="25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500" fill="hold"/>
                                        <p:tgtEl>
                                          <p:spTgt spid="79"/>
                                        </p:tgtEl>
                                        <p:attrNameLst>
                                          <p:attrName>ppt_x</p:attrName>
                                        </p:attrNameLst>
                                      </p:cBhvr>
                                      <p:tavLst>
                                        <p:tav tm="0">
                                          <p:val>
                                            <p:strVal val="#ppt_x"/>
                                          </p:val>
                                        </p:tav>
                                        <p:tav tm="100000">
                                          <p:val>
                                            <p:strVal val="#ppt_x"/>
                                          </p:val>
                                        </p:tav>
                                      </p:tavLst>
                                    </p:anim>
                                    <p:anim calcmode="lin" valueType="num">
                                      <p:cBhvr additive="base">
                                        <p:cTn id="40" dur="500" fill="hold"/>
                                        <p:tgtEl>
                                          <p:spTgt spid="7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additive="base">
                                        <p:cTn id="43" dur="500" fill="hold"/>
                                        <p:tgtEl>
                                          <p:spTgt spid="81"/>
                                        </p:tgtEl>
                                        <p:attrNameLst>
                                          <p:attrName>ppt_x</p:attrName>
                                        </p:attrNameLst>
                                      </p:cBhvr>
                                      <p:tavLst>
                                        <p:tav tm="0">
                                          <p:val>
                                            <p:strVal val="#ppt_x"/>
                                          </p:val>
                                        </p:tav>
                                        <p:tav tm="100000">
                                          <p:val>
                                            <p:strVal val="#ppt_x"/>
                                          </p:val>
                                        </p:tav>
                                      </p:tavLst>
                                    </p:anim>
                                    <p:anim calcmode="lin" valueType="num">
                                      <p:cBhvr additive="base">
                                        <p:cTn id="4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7" grpId="0"/>
      <p:bldP spid="68" grpId="0"/>
      <p:bldP spid="73" grpId="0"/>
      <p:bldP spid="74" grpId="0"/>
      <p:bldP spid="76" grpId="0"/>
      <p:bldP spid="54" grpId="0"/>
      <p:bldP spid="79" grpId="0" animBg="1"/>
      <p:bldP spid="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研究思路与方案</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124628134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40305E72-CF27-4DBC-A2A6-92E066B0AFFF}"/>
              </a:ext>
            </a:extLst>
          </p:cNvPr>
          <p:cNvSpPr txBox="1"/>
          <p:nvPr/>
        </p:nvSpPr>
        <p:spPr>
          <a:xfrm>
            <a:off x="709386" y="248140"/>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差分隐私</a:t>
            </a:r>
          </a:p>
        </p:txBody>
      </p:sp>
      <p:cxnSp>
        <p:nvCxnSpPr>
          <p:cNvPr id="3" name="直接连接符 2">
            <a:extLst>
              <a:ext uri="{FF2B5EF4-FFF2-40B4-BE49-F238E27FC236}">
                <a16:creationId xmlns:a16="http://schemas.microsoft.com/office/drawing/2014/main" id="{7B771F34-81FC-40EB-A977-B88E896EBBD4}"/>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13">
                <a:extLst>
                  <a:ext uri="{FF2B5EF4-FFF2-40B4-BE49-F238E27FC236}">
                    <a16:creationId xmlns:a16="http://schemas.microsoft.com/office/drawing/2014/main" id="{750CB00A-1885-493B-A485-4D9696C6E766}"/>
                  </a:ext>
                </a:extLst>
              </p:cNvPr>
              <p:cNvSpPr txBox="1"/>
              <p:nvPr/>
            </p:nvSpPr>
            <p:spPr>
              <a:xfrm>
                <a:off x="2151948" y="1065054"/>
                <a:ext cx="1401112" cy="215444"/>
              </a:xfrm>
              <a:prstGeom prst="rect">
                <a:avLst/>
              </a:prstGeom>
              <a:noFill/>
              <a:ln w="9525">
                <a:noFill/>
                <a:miter/>
              </a:ln>
            </p:spPr>
            <p:txBody>
              <a:bodyPr wrap="square" lIns="0" tIns="0" rIns="0" bIns="0">
                <a:spAutoFit/>
              </a:bodyPr>
              <a:lstStyle/>
              <a:p>
                <a:pPr defTabSz="683419">
                  <a:spcBef>
                    <a:spcPct val="20000"/>
                  </a:spcBef>
                </a:pPr>
                <a14:m>
                  <m:oMath xmlns:m="http://schemas.openxmlformats.org/officeDocument/2006/math">
                    <m:r>
                      <a:rPr lang="zh-CN" altLang="el-GR" b="1" i="1" smtClean="0">
                        <a:solidFill>
                          <a:srgbClr val="1B4367"/>
                        </a:solidFill>
                        <a:latin typeface="Cambria Math" panose="02040503050406030204" pitchFamily="18" charset="0"/>
                        <a:cs typeface="+mn-ea"/>
                        <a:sym typeface="+mn-lt"/>
                      </a:rPr>
                      <m:t>𝜺</m:t>
                    </m:r>
                  </m:oMath>
                </a14:m>
                <a:r>
                  <a:rPr lang="el-GR" altLang="zh-CN" b="1" dirty="0">
                    <a:solidFill>
                      <a:srgbClr val="1B4367"/>
                    </a:solidFill>
                    <a:cs typeface="+mn-ea"/>
                    <a:sym typeface="+mn-lt"/>
                  </a:rPr>
                  <a:t>-</a:t>
                </a:r>
                <a:r>
                  <a:rPr lang="zh-CN" altLang="en-US" b="1" dirty="0">
                    <a:solidFill>
                      <a:srgbClr val="1B4367"/>
                    </a:solidFill>
                    <a:cs typeface="+mn-ea"/>
                    <a:sym typeface="+mn-lt"/>
                  </a:rPr>
                  <a:t>差分隐私</a:t>
                </a:r>
              </a:p>
            </p:txBody>
          </p:sp>
        </mc:Choice>
        <mc:Fallback xmlns="">
          <p:sp>
            <p:nvSpPr>
              <p:cNvPr id="4" name="TextBox 13">
                <a:extLst>
                  <a:ext uri="{FF2B5EF4-FFF2-40B4-BE49-F238E27FC236}">
                    <a16:creationId xmlns:a16="http://schemas.microsoft.com/office/drawing/2014/main" id="{750CB00A-1885-493B-A485-4D9696C6E766}"/>
                  </a:ext>
                </a:extLst>
              </p:cNvPr>
              <p:cNvSpPr txBox="1">
                <a:spLocks noRot="1" noChangeAspect="1" noMove="1" noResize="1" noEditPoints="1" noAdjustHandles="1" noChangeArrowheads="1" noChangeShapeType="1" noTextEdit="1"/>
              </p:cNvSpPr>
              <p:nvPr/>
            </p:nvSpPr>
            <p:spPr>
              <a:xfrm>
                <a:off x="2151948" y="1065054"/>
                <a:ext cx="1401112" cy="215444"/>
              </a:xfrm>
              <a:prstGeom prst="rect">
                <a:avLst/>
              </a:prstGeom>
              <a:blipFill>
                <a:blip r:embed="rId3"/>
                <a:stretch>
                  <a:fillRect l="-3043" t="-28571" b="-51429"/>
                </a:stretch>
              </a:blipFill>
              <a:ln w="9525">
                <a:noFill/>
                <a:miter/>
              </a:ln>
            </p:spPr>
            <p:txBody>
              <a:bodyPr/>
              <a:lstStyle/>
              <a:p>
                <a:r>
                  <a:rPr lang="zh-CN" altLang="en-US">
                    <a:noFill/>
                  </a:rPr>
                  <a:t> </a:t>
                </a:r>
              </a:p>
            </p:txBody>
          </p:sp>
        </mc:Fallback>
      </mc:AlternateContent>
      <p:sp>
        <p:nvSpPr>
          <p:cNvPr id="5" name="TextBox 13">
            <a:extLst>
              <a:ext uri="{FF2B5EF4-FFF2-40B4-BE49-F238E27FC236}">
                <a16:creationId xmlns:a16="http://schemas.microsoft.com/office/drawing/2014/main" id="{3243D831-D15C-45B5-99AF-0E63E43C237B}"/>
              </a:ext>
            </a:extLst>
          </p:cNvPr>
          <p:cNvSpPr txBox="1"/>
          <p:nvPr/>
        </p:nvSpPr>
        <p:spPr>
          <a:xfrm>
            <a:off x="2151947" y="2828587"/>
            <a:ext cx="1824151" cy="215444"/>
          </a:xfrm>
          <a:prstGeom prst="rect">
            <a:avLst/>
          </a:prstGeom>
          <a:noFill/>
          <a:ln w="9525">
            <a:noFill/>
            <a:miter/>
          </a:ln>
        </p:spPr>
        <p:txBody>
          <a:bodyPr wrap="square" lIns="0" tIns="0" rIns="0" bIns="0">
            <a:spAutoFit/>
          </a:bodyPr>
          <a:lstStyle/>
          <a:p>
            <a:pPr defTabSz="683419">
              <a:spcBef>
                <a:spcPct val="20000"/>
              </a:spcBef>
            </a:pPr>
            <a:r>
              <a:rPr lang="zh-CN" altLang="en-US" b="1" dirty="0">
                <a:solidFill>
                  <a:srgbClr val="1B4367"/>
                </a:solidFill>
                <a:cs typeface="+mn-ea"/>
                <a:sym typeface="+mn-lt"/>
              </a:rPr>
              <a:t>差分隐私的序列组合性</a:t>
            </a:r>
          </a:p>
        </p:txBody>
      </p:sp>
      <mc:AlternateContent xmlns:mc="http://schemas.openxmlformats.org/markup-compatibility/2006" xmlns:a14="http://schemas.microsoft.com/office/drawing/2010/main">
        <mc:Choice Requires="a14">
          <p:sp>
            <p:nvSpPr>
              <p:cNvPr id="6" name="TextBox 13">
                <a:extLst>
                  <a:ext uri="{FF2B5EF4-FFF2-40B4-BE49-F238E27FC236}">
                    <a16:creationId xmlns:a16="http://schemas.microsoft.com/office/drawing/2014/main" id="{198ED469-8A5B-4720-B340-5CD0BDC5DF80}"/>
                  </a:ext>
                </a:extLst>
              </p:cNvPr>
              <p:cNvSpPr txBox="1"/>
              <p:nvPr/>
            </p:nvSpPr>
            <p:spPr>
              <a:xfrm>
                <a:off x="2151947" y="1340128"/>
                <a:ext cx="4726601" cy="1045671"/>
              </a:xfrm>
              <a:prstGeom prst="rect">
                <a:avLst/>
              </a:prstGeom>
              <a:noFill/>
              <a:ln w="9525">
                <a:noFill/>
                <a:miter/>
              </a:ln>
            </p:spPr>
            <p:txBody>
              <a:bodyPr wrap="square" lIns="0" tIns="0" rIns="0" bIns="0">
                <a:spAutoFit/>
              </a:bodyPr>
              <a:lstStyle/>
              <a:p>
                <a:pPr>
                  <a:lnSpc>
                    <a:spcPct val="200000"/>
                  </a:lnSpc>
                </a:pPr>
                <a:r>
                  <a:rPr lang="zh-CN" altLang="en-US" sz="1100" dirty="0">
                    <a:solidFill>
                      <a:schemeClr val="tx1">
                        <a:lumMod val="75000"/>
                        <a:lumOff val="25000"/>
                      </a:schemeClr>
                    </a:solidFill>
                    <a:cs typeface="+mn-ea"/>
                    <a:sym typeface="+mn-lt"/>
                  </a:rPr>
                  <a:t>对于随机算法</a:t>
                </a:r>
                <a14:m>
                  <m:oMath xmlns:m="http://schemas.openxmlformats.org/officeDocument/2006/math">
                    <m:sSup>
                      <m:sSupPr>
                        <m:ctrlPr>
                          <a:rPr lang="en-US" altLang="zh-CN" sz="1200" i="1" dirty="0" smtClean="0">
                            <a:solidFill>
                              <a:schemeClr val="tx1">
                                <a:lumMod val="75000"/>
                                <a:lumOff val="25000"/>
                              </a:schemeClr>
                            </a:solidFill>
                            <a:latin typeface="Cambria Math" panose="02040503050406030204" pitchFamily="18" charset="0"/>
                            <a:cs typeface="+mn-ea"/>
                            <a:sym typeface="+mn-lt"/>
                          </a:rPr>
                        </m:ctrlPr>
                      </m:sSupPr>
                      <m:e>
                        <m:r>
                          <a:rPr lang="en-US" altLang="zh-CN" sz="1200" b="0" i="1" dirty="0" smtClean="0">
                            <a:solidFill>
                              <a:schemeClr val="tx1">
                                <a:lumMod val="75000"/>
                                <a:lumOff val="25000"/>
                              </a:schemeClr>
                            </a:solidFill>
                            <a:latin typeface="Cambria Math" panose="02040503050406030204" pitchFamily="18" charset="0"/>
                            <a:cs typeface="+mn-ea"/>
                            <a:sym typeface="+mn-lt"/>
                          </a:rPr>
                          <m:t>𝑀</m:t>
                        </m:r>
                        <m:r>
                          <a:rPr lang="en-US" altLang="zh-CN" sz="1200" b="0" i="1" dirty="0" smtClean="0">
                            <a:solidFill>
                              <a:schemeClr val="tx1">
                                <a:lumMod val="75000"/>
                                <a:lumOff val="25000"/>
                              </a:schemeClr>
                            </a:solidFill>
                            <a:latin typeface="Cambria Math" panose="02040503050406030204" pitchFamily="18" charset="0"/>
                            <a:cs typeface="+mn-ea"/>
                            <a:sym typeface="+mn-lt"/>
                          </a:rPr>
                          <m:t>:</m:t>
                        </m:r>
                        <m:r>
                          <a:rPr lang="en-US" altLang="zh-CN" sz="1200" b="0" i="1" dirty="0" smtClean="0">
                            <a:solidFill>
                              <a:schemeClr val="tx1">
                                <a:lumMod val="75000"/>
                                <a:lumOff val="25000"/>
                              </a:schemeClr>
                            </a:solidFill>
                            <a:latin typeface="Cambria Math" panose="02040503050406030204" pitchFamily="18" charset="0"/>
                            <a:cs typeface="+mn-ea"/>
                            <a:sym typeface="+mn-lt"/>
                          </a:rPr>
                          <m:t>𝐷</m:t>
                        </m:r>
                        <m:r>
                          <a:rPr lang="en-US" altLang="zh-CN" sz="1200" i="1" dirty="0">
                            <a:solidFill>
                              <a:schemeClr val="tx1">
                                <a:lumMod val="75000"/>
                                <a:lumOff val="25000"/>
                              </a:schemeClr>
                            </a:solidFill>
                            <a:latin typeface="Cambria Math" panose="02040503050406030204" pitchFamily="18" charset="0"/>
                            <a:cs typeface="+mn-ea"/>
                            <a:sym typeface="+mn-lt"/>
                          </a:rPr>
                          <m:t>→</m:t>
                        </m:r>
                        <m:r>
                          <a:rPr lang="en-US" altLang="zh-CN" sz="1200" b="0" i="1" dirty="0" smtClean="0">
                            <a:solidFill>
                              <a:schemeClr val="tx1">
                                <a:lumMod val="75000"/>
                                <a:lumOff val="25000"/>
                              </a:schemeClr>
                            </a:solidFill>
                            <a:latin typeface="Cambria Math" panose="02040503050406030204" pitchFamily="18" charset="0"/>
                            <a:cs typeface="+mn-ea"/>
                            <a:sym typeface="+mn-lt"/>
                          </a:rPr>
                          <m:t>𝑆</m:t>
                        </m:r>
                      </m:e>
                      <m:sup>
                        <m:r>
                          <a:rPr lang="en-US" altLang="zh-CN" sz="1200" b="0" i="1" dirty="0" smtClean="0">
                            <a:solidFill>
                              <a:schemeClr val="tx1">
                                <a:lumMod val="75000"/>
                                <a:lumOff val="25000"/>
                              </a:schemeClr>
                            </a:solidFill>
                            <a:latin typeface="Cambria Math" panose="02040503050406030204" pitchFamily="18" charset="0"/>
                            <a:cs typeface="+mn-ea"/>
                            <a:sym typeface="+mn-lt"/>
                          </a:rPr>
                          <m:t>𝐾</m:t>
                        </m:r>
                      </m:sup>
                    </m:sSup>
                  </m:oMath>
                </a14:m>
                <a:r>
                  <a:rPr lang="zh-CN" altLang="en-US" sz="1100" dirty="0">
                    <a:solidFill>
                      <a:schemeClr val="tx1">
                        <a:lumMod val="75000"/>
                        <a:lumOff val="25000"/>
                      </a:schemeClr>
                    </a:solidFill>
                    <a:cs typeface="+mn-ea"/>
                    <a:sym typeface="+mn-lt"/>
                  </a:rPr>
                  <a:t>，</a:t>
                </a:r>
                <a:r>
                  <a:rPr lang="en-US" altLang="zh-CN" sz="1100" i="1" dirty="0">
                    <a:solidFill>
                      <a:schemeClr val="tx1">
                        <a:lumMod val="75000"/>
                        <a:lumOff val="25000"/>
                      </a:schemeClr>
                    </a:solidFill>
                    <a:cs typeface="+mn-ea"/>
                    <a:sym typeface="+mn-lt"/>
                  </a:rPr>
                  <a:t>Range(M)</a:t>
                </a:r>
                <a:r>
                  <a:rPr lang="zh-CN" altLang="en-US" sz="1100" dirty="0">
                    <a:solidFill>
                      <a:schemeClr val="tx1">
                        <a:lumMod val="75000"/>
                        <a:lumOff val="25000"/>
                      </a:schemeClr>
                    </a:solidFill>
                    <a:cs typeface="+mn-ea"/>
                    <a:sym typeface="+mn-lt"/>
                  </a:rPr>
                  <a:t>用来表示算法的所有可能的输出结果集，即对于</a:t>
                </a:r>
                <a14:m>
                  <m:oMath xmlns:m="http://schemas.openxmlformats.org/officeDocument/2006/math">
                    <m:sSub>
                      <m:sSubPr>
                        <m:ctrlPr>
                          <a:rPr lang="en-US" altLang="zh-CN" sz="1100" i="1" smtClean="0">
                            <a:solidFill>
                              <a:schemeClr val="tx1">
                                <a:lumMod val="75000"/>
                                <a:lumOff val="25000"/>
                              </a:schemeClr>
                            </a:solidFill>
                            <a:latin typeface="Cambria Math" panose="02040503050406030204" pitchFamily="18" charset="0"/>
                            <a:cs typeface="+mn-ea"/>
                            <a:sym typeface="+mn-lt"/>
                          </a:rPr>
                        </m:ctrlPr>
                      </m:sSubPr>
                      <m:e>
                        <m:r>
                          <a:rPr lang="en-US" altLang="zh-CN" sz="1100" b="0" i="1" smtClean="0">
                            <a:solidFill>
                              <a:schemeClr val="tx1">
                                <a:lumMod val="75000"/>
                                <a:lumOff val="25000"/>
                              </a:schemeClr>
                            </a:solidFill>
                            <a:latin typeface="Cambria Math" panose="02040503050406030204" pitchFamily="18" charset="0"/>
                            <a:cs typeface="+mn-ea"/>
                            <a:sym typeface="+mn-lt"/>
                          </a:rPr>
                          <m:t>𝐷</m:t>
                        </m:r>
                      </m:e>
                      <m:sub>
                        <m:r>
                          <a:rPr lang="en-US" altLang="zh-CN" sz="1100" b="0" i="1" smtClean="0">
                            <a:solidFill>
                              <a:schemeClr val="tx1">
                                <a:lumMod val="75000"/>
                                <a:lumOff val="25000"/>
                              </a:schemeClr>
                            </a:solidFill>
                            <a:latin typeface="Cambria Math" panose="02040503050406030204" pitchFamily="18" charset="0"/>
                            <a:cs typeface="+mn-ea"/>
                            <a:sym typeface="+mn-lt"/>
                          </a:rPr>
                          <m:t>1</m:t>
                        </m:r>
                      </m:sub>
                    </m:sSub>
                  </m:oMath>
                </a14:m>
                <a:r>
                  <a:rPr lang="zh-CN" altLang="en-US" sz="1100" dirty="0">
                    <a:solidFill>
                      <a:schemeClr val="tx1">
                        <a:lumMod val="75000"/>
                        <a:lumOff val="25000"/>
                      </a:schemeClr>
                    </a:solidFill>
                    <a:cs typeface="+mn-ea"/>
                    <a:sym typeface="+mn-lt"/>
                  </a:rPr>
                  <a:t>与</a:t>
                </a:r>
                <a14:m>
                  <m:oMath xmlns:m="http://schemas.openxmlformats.org/officeDocument/2006/math">
                    <m:sSub>
                      <m:sSubPr>
                        <m:ctrlPr>
                          <a:rPr lang="en-US" altLang="zh-CN" sz="1100" i="1" dirty="0" smtClean="0">
                            <a:solidFill>
                              <a:schemeClr val="tx1">
                                <a:lumMod val="75000"/>
                                <a:lumOff val="25000"/>
                              </a:schemeClr>
                            </a:solidFill>
                            <a:latin typeface="Cambria Math" panose="02040503050406030204" pitchFamily="18" charset="0"/>
                            <a:cs typeface="+mn-ea"/>
                            <a:sym typeface="+mn-lt"/>
                          </a:rPr>
                        </m:ctrlPr>
                      </m:sSubPr>
                      <m:e>
                        <m:r>
                          <a:rPr lang="en-US" altLang="zh-CN" sz="1100" b="0" i="1" dirty="0" smtClean="0">
                            <a:solidFill>
                              <a:schemeClr val="tx1">
                                <a:lumMod val="75000"/>
                                <a:lumOff val="25000"/>
                              </a:schemeClr>
                            </a:solidFill>
                            <a:latin typeface="Cambria Math" panose="02040503050406030204" pitchFamily="18" charset="0"/>
                            <a:cs typeface="+mn-ea"/>
                            <a:sym typeface="+mn-lt"/>
                          </a:rPr>
                          <m:t>𝐷</m:t>
                        </m:r>
                      </m:e>
                      <m:sub>
                        <m:r>
                          <a:rPr lang="en-US" altLang="zh-CN" sz="1100" b="0" i="1" dirty="0" smtClean="0">
                            <a:solidFill>
                              <a:schemeClr val="tx1">
                                <a:lumMod val="75000"/>
                                <a:lumOff val="25000"/>
                              </a:schemeClr>
                            </a:solidFill>
                            <a:latin typeface="Cambria Math" panose="02040503050406030204" pitchFamily="18" charset="0"/>
                            <a:cs typeface="+mn-ea"/>
                            <a:sym typeface="+mn-lt"/>
                          </a:rPr>
                          <m:t>2</m:t>
                        </m:r>
                      </m:sub>
                    </m:sSub>
                  </m:oMath>
                </a14:m>
                <a:r>
                  <a:rPr lang="zh-CN" altLang="en-US" sz="1100" dirty="0">
                    <a:solidFill>
                      <a:schemeClr val="tx1">
                        <a:lumMod val="75000"/>
                        <a:lumOff val="25000"/>
                      </a:schemeClr>
                    </a:solidFill>
                    <a:cs typeface="+mn-ea"/>
                    <a:sym typeface="+mn-lt"/>
                  </a:rPr>
                  <a:t>的算法输出结果</a:t>
                </a:r>
                <a:r>
                  <a:rPr lang="en-US" altLang="zh-CN" sz="1100" i="1" dirty="0" err="1">
                    <a:solidFill>
                      <a:schemeClr val="tx1">
                        <a:lumMod val="75000"/>
                        <a:lumOff val="25000"/>
                      </a:schemeClr>
                    </a:solidFill>
                    <a:cs typeface="+mn-ea"/>
                    <a:sym typeface="+mn-lt"/>
                  </a:rPr>
                  <a:t>S</a:t>
                </a:r>
                <a:r>
                  <a:rPr lang="en-US" altLang="zh-CN" sz="1100" dirty="0" err="1">
                    <a:solidFill>
                      <a:schemeClr val="tx1">
                        <a:lumMod val="75000"/>
                        <a:lumOff val="25000"/>
                      </a:schemeClr>
                    </a:solidFill>
                    <a:cs typeface="+mn-ea"/>
                    <a:sym typeface="+mn-lt"/>
                  </a:rPr>
                  <a:t>∈</a:t>
                </a:r>
                <a:r>
                  <a:rPr lang="en-US" altLang="zh-CN" sz="1100" i="1" dirty="0" err="1">
                    <a:solidFill>
                      <a:schemeClr val="tx1">
                        <a:lumMod val="75000"/>
                        <a:lumOff val="25000"/>
                      </a:schemeClr>
                    </a:solidFill>
                    <a:cs typeface="+mn-ea"/>
                    <a:sym typeface="+mn-lt"/>
                  </a:rPr>
                  <a:t>Range</a:t>
                </a:r>
                <a:r>
                  <a:rPr lang="en-US" altLang="zh-CN" sz="1100" i="1" dirty="0">
                    <a:solidFill>
                      <a:schemeClr val="tx1">
                        <a:lumMod val="75000"/>
                        <a:lumOff val="25000"/>
                      </a:schemeClr>
                    </a:solidFill>
                    <a:cs typeface="+mn-ea"/>
                    <a:sym typeface="+mn-lt"/>
                  </a:rPr>
                  <a:t>(M)</a:t>
                </a:r>
                <a:r>
                  <a:rPr lang="zh-CN" altLang="en-US" sz="1100" dirty="0">
                    <a:solidFill>
                      <a:schemeClr val="tx1">
                        <a:lumMod val="75000"/>
                        <a:lumOff val="25000"/>
                      </a:schemeClr>
                    </a:solidFill>
                    <a:cs typeface="+mn-ea"/>
                    <a:sym typeface="+mn-lt"/>
                  </a:rPr>
                  <a:t>，若满足</a:t>
                </a:r>
                <a14:m>
                  <m:oMath xmlns:m="http://schemas.openxmlformats.org/officeDocument/2006/math">
                    <m:r>
                      <a:rPr lang="zh-CN" altLang="en-US" sz="1100" i="1" smtClean="0">
                        <a:solidFill>
                          <a:schemeClr val="tx1">
                            <a:lumMod val="75000"/>
                            <a:lumOff val="25000"/>
                          </a:schemeClr>
                        </a:solidFill>
                        <a:latin typeface="Cambria Math" panose="02040503050406030204" pitchFamily="18" charset="0"/>
                        <a:cs typeface="+mn-ea"/>
                        <a:sym typeface="+mn-lt"/>
                      </a:rPr>
                      <m:t>𝜀</m:t>
                    </m:r>
                  </m:oMath>
                </a14:m>
                <a:r>
                  <a:rPr lang="en-US" altLang="zh-CN" sz="1100" dirty="0">
                    <a:solidFill>
                      <a:schemeClr val="tx1">
                        <a:lumMod val="75000"/>
                        <a:lumOff val="25000"/>
                      </a:schemeClr>
                    </a:solidFill>
                    <a:cs typeface="+mn-ea"/>
                    <a:sym typeface="+mn-lt"/>
                  </a:rPr>
                  <a:t>-</a:t>
                </a:r>
                <a:r>
                  <a:rPr lang="zh-CN" altLang="en-US" sz="1100" dirty="0">
                    <a:solidFill>
                      <a:schemeClr val="tx1">
                        <a:lumMod val="75000"/>
                        <a:lumOff val="25000"/>
                      </a:schemeClr>
                    </a:solidFill>
                    <a:cs typeface="+mn-ea"/>
                    <a:sym typeface="+mn-lt"/>
                  </a:rPr>
                  <a:t>差分隐私，则有：</a:t>
                </a:r>
                <a:endParaRPr lang="en-US" altLang="zh-CN" sz="1100" dirty="0">
                  <a:solidFill>
                    <a:schemeClr val="tx1">
                      <a:lumMod val="75000"/>
                      <a:lumOff val="25000"/>
                    </a:schemeClr>
                  </a:solidFill>
                  <a:cs typeface="+mn-ea"/>
                  <a:sym typeface="+mn-lt"/>
                </a:endParaRPr>
              </a:p>
              <a:p>
                <a:pPr>
                  <a:lnSpc>
                    <a:spcPct val="200000"/>
                  </a:lnSpc>
                </a:pPr>
                <a14:m>
                  <m:oMathPara xmlns:m="http://schemas.openxmlformats.org/officeDocument/2006/math">
                    <m:oMathParaPr>
                      <m:jc m:val="centerGroup"/>
                    </m:oMathParaPr>
                    <m:oMath xmlns:m="http://schemas.openxmlformats.org/officeDocument/2006/math">
                      <m:r>
                        <a:rPr lang="en-US" altLang="zh-CN" sz="1100" b="0" i="1" smtClean="0">
                          <a:solidFill>
                            <a:schemeClr val="tx1">
                              <a:lumMod val="75000"/>
                              <a:lumOff val="25000"/>
                            </a:schemeClr>
                          </a:solidFill>
                          <a:latin typeface="Cambria Math" panose="02040503050406030204" pitchFamily="18" charset="0"/>
                          <a:cs typeface="+mn-ea"/>
                          <a:sym typeface="+mn-lt"/>
                        </a:rPr>
                        <m:t>𝑃𝑟</m:t>
                      </m:r>
                      <m:r>
                        <a:rPr lang="en-US" altLang="zh-CN" sz="1100" b="0" i="1" smtClean="0">
                          <a:solidFill>
                            <a:schemeClr val="tx1">
                              <a:lumMod val="75000"/>
                              <a:lumOff val="25000"/>
                            </a:schemeClr>
                          </a:solidFill>
                          <a:latin typeface="Cambria Math" panose="02040503050406030204" pitchFamily="18" charset="0"/>
                          <a:cs typeface="+mn-ea"/>
                          <a:sym typeface="+mn-lt"/>
                        </a:rPr>
                        <m:t>⁡[</m:t>
                      </m:r>
                      <m:r>
                        <a:rPr lang="en-US" altLang="zh-CN" sz="1100" b="0" i="1" smtClean="0">
                          <a:solidFill>
                            <a:schemeClr val="tx1">
                              <a:lumMod val="75000"/>
                              <a:lumOff val="25000"/>
                            </a:schemeClr>
                          </a:solidFill>
                          <a:latin typeface="Cambria Math" panose="02040503050406030204" pitchFamily="18" charset="0"/>
                          <a:cs typeface="+mn-ea"/>
                          <a:sym typeface="+mn-lt"/>
                        </a:rPr>
                        <m:t>𝑀</m:t>
                      </m:r>
                      <m:r>
                        <a:rPr lang="en-US" altLang="zh-CN" sz="1100" b="0" i="1" smtClean="0">
                          <a:solidFill>
                            <a:schemeClr val="tx1">
                              <a:lumMod val="75000"/>
                              <a:lumOff val="25000"/>
                            </a:schemeClr>
                          </a:solidFill>
                          <a:latin typeface="Cambria Math" panose="02040503050406030204" pitchFamily="18" charset="0"/>
                          <a:cs typeface="+mn-ea"/>
                          <a:sym typeface="+mn-lt"/>
                        </a:rPr>
                        <m:t>(</m:t>
                      </m:r>
                      <m:sSub>
                        <m:sSubPr>
                          <m:ctrlPr>
                            <a:rPr lang="en-US" altLang="zh-CN" sz="1100" b="0" i="1" smtClean="0">
                              <a:solidFill>
                                <a:schemeClr val="tx1">
                                  <a:lumMod val="75000"/>
                                  <a:lumOff val="25000"/>
                                </a:schemeClr>
                              </a:solidFill>
                              <a:latin typeface="Cambria Math" panose="02040503050406030204" pitchFamily="18" charset="0"/>
                              <a:cs typeface="+mn-ea"/>
                              <a:sym typeface="+mn-lt"/>
                            </a:rPr>
                          </m:ctrlPr>
                        </m:sSubPr>
                        <m:e>
                          <m:r>
                            <a:rPr lang="en-US" altLang="zh-CN" sz="1100" b="0" i="1" smtClean="0">
                              <a:solidFill>
                                <a:schemeClr val="tx1">
                                  <a:lumMod val="75000"/>
                                  <a:lumOff val="25000"/>
                                </a:schemeClr>
                              </a:solidFill>
                              <a:latin typeface="Cambria Math" panose="02040503050406030204" pitchFamily="18" charset="0"/>
                              <a:cs typeface="+mn-ea"/>
                              <a:sym typeface="+mn-lt"/>
                            </a:rPr>
                            <m:t>𝐷</m:t>
                          </m:r>
                        </m:e>
                        <m:sub>
                          <m:r>
                            <a:rPr lang="en-US" altLang="zh-CN" sz="1100" b="0" i="1" smtClean="0">
                              <a:solidFill>
                                <a:schemeClr val="tx1">
                                  <a:lumMod val="75000"/>
                                  <a:lumOff val="25000"/>
                                </a:schemeClr>
                              </a:solidFill>
                              <a:latin typeface="Cambria Math" panose="02040503050406030204" pitchFamily="18" charset="0"/>
                              <a:cs typeface="+mn-ea"/>
                              <a:sym typeface="+mn-lt"/>
                            </a:rPr>
                            <m:t>1</m:t>
                          </m:r>
                        </m:sub>
                      </m:sSub>
                      <m:r>
                        <a:rPr lang="en-US" altLang="zh-CN" sz="1100" b="0" i="1" smtClean="0">
                          <a:solidFill>
                            <a:schemeClr val="tx1">
                              <a:lumMod val="75000"/>
                              <a:lumOff val="25000"/>
                            </a:schemeClr>
                          </a:solidFill>
                          <a:latin typeface="Cambria Math" panose="02040503050406030204" pitchFamily="18" charset="0"/>
                          <a:cs typeface="+mn-ea"/>
                          <a:sym typeface="+mn-lt"/>
                        </a:rPr>
                        <m:t>)]</m:t>
                      </m:r>
                      <m:r>
                        <a:rPr lang="en-US" altLang="zh-CN" sz="1100" b="0" i="1" smtClean="0">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m:t>
                      </m:r>
                      <m:r>
                        <a:rPr lang="en-US" altLang="zh-CN" sz="1100" b="0" i="1" smtClean="0">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𝑆</m:t>
                      </m:r>
                      <m:r>
                        <a:rPr lang="en-US" altLang="zh-CN" sz="1100" b="0" i="1" smtClean="0">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m:t>
                      </m:r>
                      <m:sSup>
                        <m:sSupPr>
                          <m:ctrlPr>
                            <a:rPr lang="en-US" altLang="zh-CN" sz="1100" b="0" i="1" smtClean="0">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ctrlPr>
                        </m:sSupPr>
                        <m:e>
                          <m:r>
                            <a:rPr lang="en-US" altLang="zh-CN" sz="1100" b="0" i="1" smtClean="0">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𝑒</m:t>
                          </m:r>
                        </m:e>
                        <m:sup>
                          <m:r>
                            <a:rPr lang="zh-CN" altLang="en-US" sz="1100" b="0" i="1" smtClean="0">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𝜀</m:t>
                          </m:r>
                        </m:sup>
                      </m:sSup>
                      <m:r>
                        <a:rPr lang="en-US" altLang="zh-CN" sz="1100" i="1">
                          <a:solidFill>
                            <a:schemeClr val="tx1">
                              <a:lumMod val="75000"/>
                              <a:lumOff val="25000"/>
                            </a:schemeClr>
                          </a:solidFill>
                          <a:latin typeface="Cambria Math" panose="02040503050406030204" pitchFamily="18" charset="0"/>
                          <a:cs typeface="+mn-ea"/>
                          <a:sym typeface="+mn-lt"/>
                        </a:rPr>
                        <m:t>𝑃𝑟</m:t>
                      </m:r>
                      <m:r>
                        <a:rPr lang="en-US" altLang="zh-CN" sz="1100" i="1">
                          <a:solidFill>
                            <a:schemeClr val="tx1">
                              <a:lumMod val="75000"/>
                              <a:lumOff val="25000"/>
                            </a:schemeClr>
                          </a:solidFill>
                          <a:latin typeface="Cambria Math" panose="02040503050406030204" pitchFamily="18" charset="0"/>
                          <a:cs typeface="+mn-ea"/>
                          <a:sym typeface="+mn-lt"/>
                        </a:rPr>
                        <m:t>⁡[</m:t>
                      </m:r>
                      <m:r>
                        <a:rPr lang="en-US" altLang="zh-CN" sz="1100" i="1">
                          <a:solidFill>
                            <a:schemeClr val="tx1">
                              <a:lumMod val="75000"/>
                              <a:lumOff val="25000"/>
                            </a:schemeClr>
                          </a:solidFill>
                          <a:latin typeface="Cambria Math" panose="02040503050406030204" pitchFamily="18" charset="0"/>
                          <a:cs typeface="+mn-ea"/>
                          <a:sym typeface="+mn-lt"/>
                        </a:rPr>
                        <m:t>𝑀</m:t>
                      </m:r>
                      <m:r>
                        <a:rPr lang="en-US" altLang="zh-CN" sz="1100" i="1">
                          <a:solidFill>
                            <a:schemeClr val="tx1">
                              <a:lumMod val="75000"/>
                              <a:lumOff val="25000"/>
                            </a:schemeClr>
                          </a:solidFill>
                          <a:latin typeface="Cambria Math" panose="02040503050406030204" pitchFamily="18" charset="0"/>
                          <a:cs typeface="+mn-ea"/>
                          <a:sym typeface="+mn-lt"/>
                        </a:rPr>
                        <m:t>(</m:t>
                      </m:r>
                      <m:sSub>
                        <m:sSubPr>
                          <m:ctrlPr>
                            <a:rPr lang="en-US" altLang="zh-CN" sz="1100" i="1">
                              <a:solidFill>
                                <a:schemeClr val="tx1">
                                  <a:lumMod val="75000"/>
                                  <a:lumOff val="25000"/>
                                </a:schemeClr>
                              </a:solidFill>
                              <a:latin typeface="Cambria Math" panose="02040503050406030204" pitchFamily="18" charset="0"/>
                              <a:cs typeface="+mn-ea"/>
                              <a:sym typeface="+mn-lt"/>
                            </a:rPr>
                          </m:ctrlPr>
                        </m:sSubPr>
                        <m:e>
                          <m:r>
                            <a:rPr lang="en-US" altLang="zh-CN" sz="1100" i="1">
                              <a:solidFill>
                                <a:schemeClr val="tx1">
                                  <a:lumMod val="75000"/>
                                  <a:lumOff val="25000"/>
                                </a:schemeClr>
                              </a:solidFill>
                              <a:latin typeface="Cambria Math" panose="02040503050406030204" pitchFamily="18" charset="0"/>
                              <a:cs typeface="+mn-ea"/>
                              <a:sym typeface="+mn-lt"/>
                            </a:rPr>
                            <m:t>𝐷</m:t>
                          </m:r>
                        </m:e>
                        <m:sub>
                          <m:r>
                            <a:rPr lang="en-US" altLang="zh-CN" sz="1100" b="0" i="1" smtClean="0">
                              <a:solidFill>
                                <a:schemeClr val="tx1">
                                  <a:lumMod val="75000"/>
                                  <a:lumOff val="25000"/>
                                </a:schemeClr>
                              </a:solidFill>
                              <a:latin typeface="Cambria Math" panose="02040503050406030204" pitchFamily="18" charset="0"/>
                              <a:cs typeface="+mn-ea"/>
                              <a:sym typeface="+mn-lt"/>
                            </a:rPr>
                            <m:t>2</m:t>
                          </m:r>
                        </m:sub>
                      </m:sSub>
                      <m:r>
                        <a:rPr lang="en-US" altLang="zh-CN" sz="1100" i="1">
                          <a:solidFill>
                            <a:schemeClr val="tx1">
                              <a:lumMod val="75000"/>
                              <a:lumOff val="25000"/>
                            </a:schemeClr>
                          </a:solidFill>
                          <a:latin typeface="Cambria Math" panose="02040503050406030204" pitchFamily="18" charset="0"/>
                          <a:cs typeface="+mn-ea"/>
                          <a:sym typeface="+mn-lt"/>
                        </a:rPr>
                        <m:t>)]</m:t>
                      </m:r>
                      <m:r>
                        <a:rPr lang="en-US" altLang="zh-CN" sz="1100"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m:t>
                      </m:r>
                      <m:r>
                        <a:rPr lang="en-US" altLang="zh-CN" sz="1100" i="1">
                          <a:solidFill>
                            <a:schemeClr val="tx1">
                              <a:lumMod val="75000"/>
                              <a:lumOff val="25000"/>
                            </a:schemeClr>
                          </a:solidFill>
                          <a:latin typeface="Cambria Math" panose="02040503050406030204" pitchFamily="18" charset="0"/>
                          <a:ea typeface="Cambria Math" panose="02040503050406030204" pitchFamily="18" charset="0"/>
                          <a:cs typeface="+mn-ea"/>
                          <a:sym typeface="+mn-lt"/>
                        </a:rPr>
                        <m:t>𝑆</m:t>
                      </m:r>
                    </m:oMath>
                  </m:oMathPara>
                </a14:m>
                <a:endParaRPr lang="zh-CN" altLang="en-US" sz="1100" i="1" dirty="0">
                  <a:solidFill>
                    <a:schemeClr val="tx1">
                      <a:lumMod val="75000"/>
                      <a:lumOff val="25000"/>
                    </a:schemeClr>
                  </a:solidFill>
                  <a:cs typeface="+mn-ea"/>
                  <a:sym typeface="+mn-lt"/>
                </a:endParaRPr>
              </a:p>
            </p:txBody>
          </p:sp>
        </mc:Choice>
        <mc:Fallback xmlns="">
          <p:sp>
            <p:nvSpPr>
              <p:cNvPr id="6" name="TextBox 13">
                <a:extLst>
                  <a:ext uri="{FF2B5EF4-FFF2-40B4-BE49-F238E27FC236}">
                    <a16:creationId xmlns:a16="http://schemas.microsoft.com/office/drawing/2014/main" id="{198ED469-8A5B-4720-B340-5CD0BDC5DF80}"/>
                  </a:ext>
                </a:extLst>
              </p:cNvPr>
              <p:cNvSpPr txBox="1">
                <a:spLocks noRot="1" noChangeAspect="1" noMove="1" noResize="1" noEditPoints="1" noAdjustHandles="1" noChangeArrowheads="1" noChangeShapeType="1" noTextEdit="1"/>
              </p:cNvSpPr>
              <p:nvPr/>
            </p:nvSpPr>
            <p:spPr>
              <a:xfrm>
                <a:off x="2151947" y="1340128"/>
                <a:ext cx="4726601" cy="1045671"/>
              </a:xfrm>
              <a:prstGeom prst="rect">
                <a:avLst/>
              </a:prstGeom>
              <a:blipFill>
                <a:blip r:embed="rId4"/>
                <a:stretch>
                  <a:fillRect l="-1806" r="-4774" b="-585"/>
                </a:stretch>
              </a:blipFill>
              <a:ln w="9525">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3">
                <a:extLst>
                  <a:ext uri="{FF2B5EF4-FFF2-40B4-BE49-F238E27FC236}">
                    <a16:creationId xmlns:a16="http://schemas.microsoft.com/office/drawing/2014/main" id="{DE564222-8169-472C-A55F-94B374163469}"/>
                  </a:ext>
                </a:extLst>
              </p:cNvPr>
              <p:cNvSpPr txBox="1"/>
              <p:nvPr/>
            </p:nvSpPr>
            <p:spPr>
              <a:xfrm>
                <a:off x="2143538" y="3171549"/>
                <a:ext cx="4726601" cy="626069"/>
              </a:xfrm>
              <a:prstGeom prst="rect">
                <a:avLst/>
              </a:prstGeom>
              <a:noFill/>
              <a:ln w="9525">
                <a:noFill/>
                <a:miter/>
              </a:ln>
            </p:spPr>
            <p:txBody>
              <a:bodyPr wrap="square" lIns="0" tIns="0" rIns="0" bIns="0">
                <a:spAutoFit/>
              </a:bodyPr>
              <a:lstStyle/>
              <a:p>
                <a:pPr>
                  <a:lnSpc>
                    <a:spcPct val="200000"/>
                  </a:lnSpc>
                </a:pPr>
                <a:r>
                  <a:rPr lang="zh-CN" altLang="en-US" sz="1100" dirty="0">
                    <a:solidFill>
                      <a:schemeClr val="tx1">
                        <a:lumMod val="75000"/>
                        <a:lumOff val="25000"/>
                      </a:schemeClr>
                    </a:solidFill>
                    <a:cs typeface="+mn-ea"/>
                    <a:sym typeface="+mn-lt"/>
                  </a:rPr>
                  <a:t>假设存在</a:t>
                </a:r>
                <a:r>
                  <a:rPr lang="en-US" altLang="zh-CN" sz="1100" i="1" dirty="0">
                    <a:solidFill>
                      <a:schemeClr val="tx1">
                        <a:lumMod val="75000"/>
                        <a:lumOff val="25000"/>
                      </a:schemeClr>
                    </a:solidFill>
                    <a:cs typeface="+mn-ea"/>
                    <a:sym typeface="+mn-lt"/>
                  </a:rPr>
                  <a:t>n </a:t>
                </a:r>
                <a:r>
                  <a:rPr lang="zh-CN" altLang="en-US" sz="1100" dirty="0">
                    <a:solidFill>
                      <a:schemeClr val="tx1">
                        <a:lumMod val="75000"/>
                        <a:lumOff val="25000"/>
                      </a:schemeClr>
                    </a:solidFill>
                    <a:cs typeface="+mn-ea"/>
                    <a:sym typeface="+mn-lt"/>
                  </a:rPr>
                  <a:t>个随机算法，其中</a:t>
                </a:r>
                <a14:m>
                  <m:oMath xmlns:m="http://schemas.openxmlformats.org/officeDocument/2006/math">
                    <m:sSub>
                      <m:sSubPr>
                        <m:ctrlPr>
                          <a:rPr lang="en-US" altLang="zh-CN" sz="1100" i="1" smtClean="0">
                            <a:solidFill>
                              <a:schemeClr val="tx1">
                                <a:lumMod val="75000"/>
                                <a:lumOff val="25000"/>
                              </a:schemeClr>
                            </a:solidFill>
                            <a:latin typeface="Cambria Math" panose="02040503050406030204" pitchFamily="18" charset="0"/>
                            <a:cs typeface="+mn-ea"/>
                            <a:sym typeface="+mn-lt"/>
                          </a:rPr>
                        </m:ctrlPr>
                      </m:sSubPr>
                      <m:e>
                        <m:r>
                          <a:rPr lang="en-US" altLang="zh-CN" sz="1100" b="0" i="1" smtClean="0">
                            <a:solidFill>
                              <a:schemeClr val="tx1">
                                <a:lumMod val="75000"/>
                                <a:lumOff val="25000"/>
                              </a:schemeClr>
                            </a:solidFill>
                            <a:latin typeface="Cambria Math" panose="02040503050406030204" pitchFamily="18" charset="0"/>
                            <a:cs typeface="+mn-ea"/>
                            <a:sym typeface="+mn-lt"/>
                          </a:rPr>
                          <m:t>𝐴</m:t>
                        </m:r>
                      </m:e>
                      <m:sub>
                        <m:r>
                          <a:rPr lang="en-US" altLang="zh-CN" sz="1100" b="0" i="1" smtClean="0">
                            <a:solidFill>
                              <a:schemeClr val="tx1">
                                <a:lumMod val="75000"/>
                                <a:lumOff val="25000"/>
                              </a:schemeClr>
                            </a:solidFill>
                            <a:latin typeface="Cambria Math" panose="02040503050406030204" pitchFamily="18" charset="0"/>
                            <a:cs typeface="+mn-ea"/>
                            <a:sym typeface="+mn-lt"/>
                          </a:rPr>
                          <m:t>𝑖</m:t>
                        </m:r>
                      </m:sub>
                    </m:sSub>
                  </m:oMath>
                </a14:m>
                <a:r>
                  <a:rPr lang="zh-CN" altLang="en-US" sz="1100" dirty="0">
                    <a:solidFill>
                      <a:schemeClr val="tx1">
                        <a:lumMod val="75000"/>
                        <a:lumOff val="25000"/>
                      </a:schemeClr>
                    </a:solidFill>
                    <a:cs typeface="+mn-ea"/>
                    <a:sym typeface="+mn-lt"/>
                  </a:rPr>
                  <a:t>满足</a:t>
                </a:r>
                <a14:m>
                  <m:oMath xmlns:m="http://schemas.openxmlformats.org/officeDocument/2006/math">
                    <m:sSub>
                      <m:sSubPr>
                        <m:ctrlPr>
                          <a:rPr lang="en-US" altLang="zh-CN" sz="1100" i="1" dirty="0" smtClean="0">
                            <a:solidFill>
                              <a:schemeClr val="tx1">
                                <a:lumMod val="75000"/>
                                <a:lumOff val="25000"/>
                              </a:schemeClr>
                            </a:solidFill>
                            <a:latin typeface="Cambria Math" panose="02040503050406030204" pitchFamily="18" charset="0"/>
                            <a:cs typeface="+mn-ea"/>
                            <a:sym typeface="+mn-lt"/>
                          </a:rPr>
                        </m:ctrlPr>
                      </m:sSubPr>
                      <m:e>
                        <m:r>
                          <a:rPr lang="zh-CN" altLang="en-US" sz="1100" i="1" dirty="0" smtClean="0">
                            <a:solidFill>
                              <a:schemeClr val="tx1">
                                <a:lumMod val="75000"/>
                                <a:lumOff val="25000"/>
                              </a:schemeClr>
                            </a:solidFill>
                            <a:latin typeface="Cambria Math" panose="02040503050406030204" pitchFamily="18" charset="0"/>
                            <a:cs typeface="+mn-ea"/>
                            <a:sym typeface="+mn-lt"/>
                          </a:rPr>
                          <m:t>𝜀</m:t>
                        </m:r>
                      </m:e>
                      <m:sub>
                        <m:r>
                          <a:rPr lang="en-US" altLang="zh-CN" sz="1100" b="0" i="1" dirty="0" smtClean="0">
                            <a:solidFill>
                              <a:schemeClr val="tx1">
                                <a:lumMod val="75000"/>
                                <a:lumOff val="25000"/>
                              </a:schemeClr>
                            </a:solidFill>
                            <a:latin typeface="Cambria Math" panose="02040503050406030204" pitchFamily="18" charset="0"/>
                            <a:cs typeface="+mn-ea"/>
                            <a:sym typeface="+mn-lt"/>
                          </a:rPr>
                          <m:t>𝑖</m:t>
                        </m:r>
                      </m:sub>
                    </m:sSub>
                  </m:oMath>
                </a14:m>
                <a:r>
                  <a:rPr lang="en-US" altLang="zh-CN" sz="1100" dirty="0">
                    <a:solidFill>
                      <a:schemeClr val="tx1">
                        <a:lumMod val="75000"/>
                        <a:lumOff val="25000"/>
                      </a:schemeClr>
                    </a:solidFill>
                    <a:cs typeface="+mn-ea"/>
                    <a:sym typeface="+mn-lt"/>
                  </a:rPr>
                  <a:t>-</a:t>
                </a:r>
                <a:r>
                  <a:rPr lang="zh-CN" altLang="en-US" sz="1100" dirty="0">
                    <a:solidFill>
                      <a:schemeClr val="tx1">
                        <a:lumMod val="75000"/>
                        <a:lumOff val="25000"/>
                      </a:schemeClr>
                    </a:solidFill>
                    <a:cs typeface="+mn-ea"/>
                    <a:sym typeface="+mn-lt"/>
                  </a:rPr>
                  <a:t>差分隐私，则</a:t>
                </a:r>
                <a14:m>
                  <m:oMath xmlns:m="http://schemas.openxmlformats.org/officeDocument/2006/math">
                    <m:sSub>
                      <m:sSubPr>
                        <m:ctrlPr>
                          <a:rPr lang="en-US" altLang="zh-CN" sz="1100" i="1">
                            <a:solidFill>
                              <a:schemeClr val="tx1">
                                <a:lumMod val="75000"/>
                                <a:lumOff val="25000"/>
                              </a:schemeClr>
                            </a:solidFill>
                            <a:latin typeface="Cambria Math" panose="02040503050406030204" pitchFamily="18" charset="0"/>
                            <a:cs typeface="+mn-ea"/>
                            <a:sym typeface="+mn-lt"/>
                          </a:rPr>
                        </m:ctrlPr>
                      </m:sSubPr>
                      <m:e>
                        <m:r>
                          <a:rPr lang="en-US" altLang="zh-CN" sz="1100" i="1">
                            <a:solidFill>
                              <a:schemeClr val="tx1">
                                <a:lumMod val="75000"/>
                                <a:lumOff val="25000"/>
                              </a:schemeClr>
                            </a:solidFill>
                            <a:latin typeface="Cambria Math" panose="02040503050406030204" pitchFamily="18" charset="0"/>
                            <a:cs typeface="+mn-ea"/>
                            <a:sym typeface="+mn-lt"/>
                          </a:rPr>
                          <m:t>𝐴</m:t>
                        </m:r>
                      </m:e>
                      <m:sub>
                        <m:r>
                          <a:rPr lang="en-US" altLang="zh-CN" sz="1100" i="1">
                            <a:solidFill>
                              <a:schemeClr val="tx1">
                                <a:lumMod val="75000"/>
                                <a:lumOff val="25000"/>
                              </a:schemeClr>
                            </a:solidFill>
                            <a:latin typeface="Cambria Math" panose="02040503050406030204" pitchFamily="18" charset="0"/>
                            <a:cs typeface="+mn-ea"/>
                            <a:sym typeface="+mn-lt"/>
                          </a:rPr>
                          <m:t>𝑖</m:t>
                        </m:r>
                      </m:sub>
                    </m:sSub>
                  </m:oMath>
                </a14:m>
                <a:r>
                  <a:rPr lang="en-US" altLang="zh-CN" sz="1100" dirty="0">
                    <a:solidFill>
                      <a:schemeClr val="tx1">
                        <a:lumMod val="75000"/>
                        <a:lumOff val="25000"/>
                      </a:schemeClr>
                    </a:solidFill>
                    <a:cs typeface="+mn-ea"/>
                    <a:sym typeface="+mn-lt"/>
                  </a:rPr>
                  <a:t> (0&lt;</a:t>
                </a:r>
                <a:r>
                  <a:rPr lang="en-US" altLang="zh-CN" sz="1100" i="1" dirty="0" err="1">
                    <a:solidFill>
                      <a:schemeClr val="tx1">
                        <a:lumMod val="75000"/>
                        <a:lumOff val="25000"/>
                      </a:schemeClr>
                    </a:solidFill>
                    <a:cs typeface="+mn-ea"/>
                    <a:sym typeface="+mn-lt"/>
                  </a:rPr>
                  <a:t>i</a:t>
                </a:r>
                <a:r>
                  <a:rPr lang="en-US" altLang="zh-CN" sz="1100" dirty="0">
                    <a:solidFill>
                      <a:schemeClr val="tx1">
                        <a:lumMod val="75000"/>
                        <a:lumOff val="25000"/>
                      </a:schemeClr>
                    </a:solidFill>
                    <a:cs typeface="+mn-ea"/>
                    <a:sym typeface="+mn-lt"/>
                  </a:rPr>
                  <a:t>&lt;</a:t>
                </a:r>
                <a:r>
                  <a:rPr lang="en-US" altLang="zh-CN" sz="1100" i="1" dirty="0">
                    <a:solidFill>
                      <a:schemeClr val="tx1">
                        <a:lumMod val="75000"/>
                        <a:lumOff val="25000"/>
                      </a:schemeClr>
                    </a:solidFill>
                    <a:cs typeface="+mn-ea"/>
                    <a:sym typeface="+mn-lt"/>
                  </a:rPr>
                  <a:t>n </a:t>
                </a:r>
                <a:r>
                  <a:rPr lang="en-US" altLang="zh-CN" sz="1100" dirty="0">
                    <a:solidFill>
                      <a:schemeClr val="tx1">
                        <a:lumMod val="75000"/>
                        <a:lumOff val="25000"/>
                      </a:schemeClr>
                    </a:solidFill>
                    <a:cs typeface="+mn-ea"/>
                    <a:sym typeface="+mn-lt"/>
                  </a:rPr>
                  <a:t>-1)</a:t>
                </a:r>
                <a:r>
                  <a:rPr lang="zh-CN" altLang="en-US" sz="1100" dirty="0">
                    <a:solidFill>
                      <a:schemeClr val="tx1">
                        <a:lumMod val="75000"/>
                        <a:lumOff val="25000"/>
                      </a:schemeClr>
                    </a:solidFill>
                    <a:cs typeface="+mn-ea"/>
                    <a:sym typeface="+mn-lt"/>
                  </a:rPr>
                  <a:t>组合后的算法满足</a:t>
                </a:r>
                <a14:m>
                  <m:oMath xmlns:m="http://schemas.openxmlformats.org/officeDocument/2006/math">
                    <m:nary>
                      <m:naryPr>
                        <m:chr m:val="∑"/>
                        <m:subHide m:val="on"/>
                        <m:supHide m:val="on"/>
                        <m:ctrlPr>
                          <a:rPr lang="en-US" altLang="zh-CN" sz="1100" i="1" dirty="0">
                            <a:solidFill>
                              <a:schemeClr val="tx1">
                                <a:lumMod val="75000"/>
                                <a:lumOff val="25000"/>
                              </a:schemeClr>
                            </a:solidFill>
                            <a:latin typeface="Cambria Math" panose="02040503050406030204" pitchFamily="18" charset="0"/>
                            <a:cs typeface="+mn-ea"/>
                            <a:sym typeface="+mn-lt"/>
                          </a:rPr>
                        </m:ctrlPr>
                      </m:naryPr>
                      <m:sub/>
                      <m:sup/>
                      <m:e>
                        <m:sSub>
                          <m:sSubPr>
                            <m:ctrlPr>
                              <a:rPr lang="en-US" altLang="zh-CN" sz="1100" i="1" dirty="0">
                                <a:solidFill>
                                  <a:schemeClr val="tx1">
                                    <a:lumMod val="75000"/>
                                    <a:lumOff val="25000"/>
                                  </a:schemeClr>
                                </a:solidFill>
                                <a:latin typeface="Cambria Math" panose="02040503050406030204" pitchFamily="18" charset="0"/>
                                <a:cs typeface="+mn-ea"/>
                                <a:sym typeface="+mn-lt"/>
                              </a:rPr>
                            </m:ctrlPr>
                          </m:sSubPr>
                          <m:e>
                            <m:r>
                              <a:rPr lang="zh-CN" altLang="en-US" sz="1100" i="1" dirty="0">
                                <a:solidFill>
                                  <a:schemeClr val="tx1">
                                    <a:lumMod val="75000"/>
                                    <a:lumOff val="25000"/>
                                  </a:schemeClr>
                                </a:solidFill>
                                <a:latin typeface="Cambria Math" panose="02040503050406030204" pitchFamily="18" charset="0"/>
                                <a:cs typeface="+mn-ea"/>
                                <a:sym typeface="+mn-lt"/>
                              </a:rPr>
                              <m:t>𝜀</m:t>
                            </m:r>
                          </m:e>
                          <m:sub>
                            <m:r>
                              <a:rPr lang="en-US" altLang="zh-CN" sz="1100" i="1" dirty="0">
                                <a:solidFill>
                                  <a:schemeClr val="tx1">
                                    <a:lumMod val="75000"/>
                                    <a:lumOff val="25000"/>
                                  </a:schemeClr>
                                </a:solidFill>
                                <a:latin typeface="Cambria Math" panose="02040503050406030204" pitchFamily="18" charset="0"/>
                                <a:cs typeface="+mn-ea"/>
                                <a:sym typeface="+mn-lt"/>
                              </a:rPr>
                              <m:t>𝑖</m:t>
                            </m:r>
                          </m:sub>
                        </m:sSub>
                      </m:e>
                    </m:nary>
                    <m:r>
                      <a:rPr lang="en-US" altLang="zh-CN" sz="1100" i="1" dirty="0">
                        <a:solidFill>
                          <a:schemeClr val="tx1">
                            <a:lumMod val="75000"/>
                            <a:lumOff val="25000"/>
                          </a:schemeClr>
                        </a:solidFill>
                        <a:latin typeface="Cambria Math" panose="02040503050406030204" pitchFamily="18" charset="0"/>
                        <a:cs typeface="+mn-ea"/>
                        <a:sym typeface="+mn-lt"/>
                      </a:rPr>
                      <m:t> </m:t>
                    </m:r>
                  </m:oMath>
                </a14:m>
                <a:r>
                  <a:rPr lang="en-US" altLang="zh-CN" sz="1100" dirty="0">
                    <a:solidFill>
                      <a:schemeClr val="tx1">
                        <a:lumMod val="75000"/>
                        <a:lumOff val="25000"/>
                      </a:schemeClr>
                    </a:solidFill>
                    <a:cs typeface="+mn-ea"/>
                    <a:sym typeface="+mn-lt"/>
                  </a:rPr>
                  <a:t>-</a:t>
                </a:r>
                <a:r>
                  <a:rPr lang="zh-CN" altLang="en-US" sz="1100" dirty="0">
                    <a:solidFill>
                      <a:schemeClr val="tx1">
                        <a:lumMod val="75000"/>
                        <a:lumOff val="25000"/>
                      </a:schemeClr>
                    </a:solidFill>
                    <a:cs typeface="+mn-ea"/>
                    <a:sym typeface="+mn-lt"/>
                  </a:rPr>
                  <a:t>差分隐私。</a:t>
                </a:r>
                <a:endParaRPr lang="zh-CN" altLang="en-US" sz="1100" i="1" dirty="0">
                  <a:solidFill>
                    <a:schemeClr val="tx1">
                      <a:lumMod val="75000"/>
                      <a:lumOff val="25000"/>
                    </a:schemeClr>
                  </a:solidFill>
                  <a:cs typeface="+mn-ea"/>
                  <a:sym typeface="+mn-lt"/>
                </a:endParaRPr>
              </a:p>
            </p:txBody>
          </p:sp>
        </mc:Choice>
        <mc:Fallback xmlns="">
          <p:sp>
            <p:nvSpPr>
              <p:cNvPr id="8" name="TextBox 13">
                <a:extLst>
                  <a:ext uri="{FF2B5EF4-FFF2-40B4-BE49-F238E27FC236}">
                    <a16:creationId xmlns:a16="http://schemas.microsoft.com/office/drawing/2014/main" id="{DE564222-8169-472C-A55F-94B374163469}"/>
                  </a:ext>
                </a:extLst>
              </p:cNvPr>
              <p:cNvSpPr txBox="1">
                <a:spLocks noRot="1" noChangeAspect="1" noMove="1" noResize="1" noEditPoints="1" noAdjustHandles="1" noChangeArrowheads="1" noChangeShapeType="1" noTextEdit="1"/>
              </p:cNvSpPr>
              <p:nvPr/>
            </p:nvSpPr>
            <p:spPr>
              <a:xfrm>
                <a:off x="2143538" y="3171549"/>
                <a:ext cx="4726601" cy="626069"/>
              </a:xfrm>
              <a:prstGeom prst="rect">
                <a:avLst/>
              </a:prstGeom>
              <a:blipFill>
                <a:blip r:embed="rId5"/>
                <a:stretch>
                  <a:fillRect l="-1935" r="-258" b="-69903"/>
                </a:stretch>
              </a:blipFill>
              <a:ln w="9525">
                <a:noFill/>
                <a:miter/>
              </a:ln>
            </p:spPr>
            <p:txBody>
              <a:bodyPr/>
              <a:lstStyle/>
              <a:p>
                <a:r>
                  <a:rPr lang="zh-CN" altLang="en-US">
                    <a:noFill/>
                  </a:rPr>
                  <a:t> </a:t>
                </a:r>
              </a:p>
            </p:txBody>
          </p:sp>
        </mc:Fallback>
      </mc:AlternateContent>
    </p:spTree>
    <p:extLst>
      <p:ext uri="{BB962C8B-B14F-4D97-AF65-F5344CB8AC3E}">
        <p14:creationId xmlns:p14="http://schemas.microsoft.com/office/powerpoint/2010/main" val="236622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anim calcmode="lin" valueType="num">
                                      <p:cBhvr>
                                        <p:cTn id="34" dur="500" fill="hold"/>
                                        <p:tgtEl>
                                          <p:spTgt spid="8"/>
                                        </p:tgtEl>
                                        <p:attrNameLst>
                                          <p:attrName>ppt_x</p:attrName>
                                        </p:attrNameLst>
                                      </p:cBhvr>
                                      <p:tavLst>
                                        <p:tav tm="0">
                                          <p:val>
                                            <p:strVal val="#ppt_x"/>
                                          </p:val>
                                        </p:tav>
                                        <p:tav tm="100000">
                                          <p:val>
                                            <p:strVal val="#ppt_x"/>
                                          </p:val>
                                        </p:tav>
                                      </p:tavLst>
                                    </p:anim>
                                    <p:anim calcmode="lin" valueType="num">
                                      <p:cBhvr>
                                        <p:cTn id="3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5">
            <a:extLst>
              <a:ext uri="{FF2B5EF4-FFF2-40B4-BE49-F238E27FC236}">
                <a16:creationId xmlns:a16="http://schemas.microsoft.com/office/drawing/2014/main" id="{40305E72-CF27-4DBC-A2A6-92E066B0AFFF}"/>
              </a:ext>
            </a:extLst>
          </p:cNvPr>
          <p:cNvSpPr txBox="1"/>
          <p:nvPr/>
        </p:nvSpPr>
        <p:spPr>
          <a:xfrm>
            <a:off x="709386" y="248140"/>
            <a:ext cx="2439643"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单源最短路径约束模型</a:t>
            </a:r>
          </a:p>
        </p:txBody>
      </p:sp>
      <p:cxnSp>
        <p:nvCxnSpPr>
          <p:cNvPr id="3" name="直接连接符 2">
            <a:extLst>
              <a:ext uri="{FF2B5EF4-FFF2-40B4-BE49-F238E27FC236}">
                <a16:creationId xmlns:a16="http://schemas.microsoft.com/office/drawing/2014/main" id="{7B771F34-81FC-40EB-A977-B88E896EBBD4}"/>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175971DA-B222-40F5-9D20-5A0815713FB8}"/>
              </a:ext>
            </a:extLst>
          </p:cNvPr>
          <p:cNvPicPr>
            <a:picLocks noChangeAspect="1"/>
          </p:cNvPicPr>
          <p:nvPr/>
        </p:nvPicPr>
        <p:blipFill>
          <a:blip r:embed="rId3"/>
          <a:stretch>
            <a:fillRect/>
          </a:stretch>
        </p:blipFill>
        <p:spPr>
          <a:xfrm>
            <a:off x="1511419" y="787717"/>
            <a:ext cx="6121162" cy="3568065"/>
          </a:xfrm>
          <a:prstGeom prst="rect">
            <a:avLst/>
          </a:prstGeom>
        </p:spPr>
      </p:pic>
    </p:spTree>
    <p:extLst>
      <p:ext uri="{BB962C8B-B14F-4D97-AF65-F5344CB8AC3E}">
        <p14:creationId xmlns:p14="http://schemas.microsoft.com/office/powerpoint/2010/main" val="206631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2344</TotalTime>
  <Words>2586</Words>
  <Application>Microsoft Office PowerPoint</Application>
  <PresentationFormat>全屏显示(16:9)</PresentationFormat>
  <Paragraphs>229</Paragraphs>
  <Slides>25</Slides>
  <Notes>21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3" baseType="lpstr">
      <vt:lpstr>宋体</vt:lpstr>
      <vt:lpstr>微软雅黑</vt:lpstr>
      <vt:lpstr>Arial</vt:lpstr>
      <vt:lpstr>Calibri</vt:lpstr>
      <vt:lpstr>Cambria Math</vt:lpstr>
      <vt:lpstr>Times New Roman</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顾 姐姐</cp:lastModifiedBy>
  <cp:revision>120</cp:revision>
  <dcterms:created xsi:type="dcterms:W3CDTF">2016-05-20T12:59:00Z</dcterms:created>
  <dcterms:modified xsi:type="dcterms:W3CDTF">2018-06-08T01:56:02Z</dcterms:modified>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